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notesMasterIdLst>
    <p:notesMasterId r:id="rId50"/>
  </p:notesMasterIdLst>
  <p:sldIdLst>
    <p:sldId id="256" r:id="rId2"/>
    <p:sldId id="257" r:id="rId3"/>
    <p:sldId id="258" r:id="rId4"/>
    <p:sldId id="259" r:id="rId5"/>
    <p:sldId id="260" r:id="rId6"/>
    <p:sldId id="261" r:id="rId7"/>
    <p:sldId id="262" r:id="rId8"/>
    <p:sldId id="275" r:id="rId9"/>
    <p:sldId id="263" r:id="rId10"/>
    <p:sldId id="264" r:id="rId11"/>
    <p:sldId id="265" r:id="rId12"/>
    <p:sldId id="281" r:id="rId13"/>
    <p:sldId id="266" r:id="rId14"/>
    <p:sldId id="267" r:id="rId15"/>
    <p:sldId id="268" r:id="rId16"/>
    <p:sldId id="269" r:id="rId17"/>
    <p:sldId id="270" r:id="rId18"/>
    <p:sldId id="271" r:id="rId19"/>
    <p:sldId id="272" r:id="rId20"/>
    <p:sldId id="273" r:id="rId21"/>
    <p:sldId id="274"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300" r:id="rId40"/>
    <p:sldId id="299" r:id="rId41"/>
    <p:sldId id="301" r:id="rId42"/>
    <p:sldId id="278" r:id="rId43"/>
    <p:sldId id="303" r:id="rId44"/>
    <p:sldId id="304" r:id="rId45"/>
    <p:sldId id="302" r:id="rId46"/>
    <p:sldId id="279" r:id="rId47"/>
    <p:sldId id="305" r:id="rId48"/>
    <p:sldId id="280"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17"/>
    <p:restoredTop sz="94652"/>
  </p:normalViewPr>
  <p:slideViewPr>
    <p:cSldViewPr snapToGrid="0">
      <p:cViewPr varScale="1">
        <p:scale>
          <a:sx n="85" d="100"/>
          <a:sy n="85" d="100"/>
        </p:scale>
        <p:origin x="176" y="5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B69667-BADB-455B-A1B4-5537F19DDA9E}"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8A9205C2-54AE-400D-85B9-4D475789012E}">
      <dgm:prSet/>
      <dgm:spPr/>
      <dgm:t>
        <a:bodyPr/>
        <a:lstStyle/>
        <a:p>
          <a:r>
            <a:rPr lang="en-IN"/>
            <a:t>Team Member Roles and Responsibilities</a:t>
          </a:r>
          <a:endParaRPr lang="en-US"/>
        </a:p>
      </dgm:t>
    </dgm:pt>
    <dgm:pt modelId="{03254679-A1C4-43E2-9814-8BC9FE602336}" type="parTrans" cxnId="{87D93B6A-E211-460C-800F-AEF86FD1D030}">
      <dgm:prSet/>
      <dgm:spPr/>
      <dgm:t>
        <a:bodyPr/>
        <a:lstStyle/>
        <a:p>
          <a:endParaRPr lang="en-US"/>
        </a:p>
      </dgm:t>
    </dgm:pt>
    <dgm:pt modelId="{615A7C5B-C37D-451F-8C5E-F45ACA3BBA55}" type="sibTrans" cxnId="{87D93B6A-E211-460C-800F-AEF86FD1D030}">
      <dgm:prSet/>
      <dgm:spPr/>
      <dgm:t>
        <a:bodyPr/>
        <a:lstStyle/>
        <a:p>
          <a:endParaRPr lang="en-US"/>
        </a:p>
      </dgm:t>
    </dgm:pt>
    <dgm:pt modelId="{EE9DC468-E521-46A5-A39F-A437A78B1CE6}">
      <dgm:prSet/>
      <dgm:spPr/>
      <dgm:t>
        <a:bodyPr/>
        <a:lstStyle/>
        <a:p>
          <a:r>
            <a:rPr lang="en-IN"/>
            <a:t>Improvements from Professor Feedback</a:t>
          </a:r>
          <a:endParaRPr lang="en-US"/>
        </a:p>
      </dgm:t>
    </dgm:pt>
    <dgm:pt modelId="{E9C791D8-91EB-4636-89C8-5A1DF1277992}" type="parTrans" cxnId="{D163A11D-879B-4DF3-AC67-1797BE047747}">
      <dgm:prSet/>
      <dgm:spPr/>
      <dgm:t>
        <a:bodyPr/>
        <a:lstStyle/>
        <a:p>
          <a:endParaRPr lang="en-US"/>
        </a:p>
      </dgm:t>
    </dgm:pt>
    <dgm:pt modelId="{18B78849-C439-4DDF-A9F4-116ED15A2A85}" type="sibTrans" cxnId="{D163A11D-879B-4DF3-AC67-1797BE047747}">
      <dgm:prSet/>
      <dgm:spPr/>
      <dgm:t>
        <a:bodyPr/>
        <a:lstStyle/>
        <a:p>
          <a:endParaRPr lang="en-US"/>
        </a:p>
      </dgm:t>
    </dgm:pt>
    <dgm:pt modelId="{E5D670BB-592F-43B5-9B62-28A85D845409}">
      <dgm:prSet/>
      <dgm:spPr/>
      <dgm:t>
        <a:bodyPr/>
        <a:lstStyle/>
        <a:p>
          <a:r>
            <a:rPr lang="en-IN"/>
            <a:t>Project Description</a:t>
          </a:r>
          <a:endParaRPr lang="en-US"/>
        </a:p>
      </dgm:t>
    </dgm:pt>
    <dgm:pt modelId="{1272E81F-0D54-4E0B-A501-C2BEB34D7DC0}" type="parTrans" cxnId="{C8FC88D2-C290-4B56-A9A7-13141EB543BC}">
      <dgm:prSet/>
      <dgm:spPr/>
      <dgm:t>
        <a:bodyPr/>
        <a:lstStyle/>
        <a:p>
          <a:endParaRPr lang="en-US"/>
        </a:p>
      </dgm:t>
    </dgm:pt>
    <dgm:pt modelId="{C2E01408-FDA1-4187-B7F2-42B57793C704}" type="sibTrans" cxnId="{C8FC88D2-C290-4B56-A9A7-13141EB543BC}">
      <dgm:prSet/>
      <dgm:spPr/>
      <dgm:t>
        <a:bodyPr/>
        <a:lstStyle/>
        <a:p>
          <a:endParaRPr lang="en-US"/>
        </a:p>
      </dgm:t>
    </dgm:pt>
    <dgm:pt modelId="{0C2E114E-9894-4F33-9118-64B78C0EBA67}">
      <dgm:prSet/>
      <dgm:spPr/>
      <dgm:t>
        <a:bodyPr/>
        <a:lstStyle/>
        <a:p>
          <a:r>
            <a:rPr lang="en-IN"/>
            <a:t>Team Working Agreement</a:t>
          </a:r>
          <a:endParaRPr lang="en-US"/>
        </a:p>
      </dgm:t>
    </dgm:pt>
    <dgm:pt modelId="{013E8C3C-A547-401E-8B34-E461D5734E78}" type="parTrans" cxnId="{50FFEB99-3EAC-41EA-8C6E-E52B38EC3810}">
      <dgm:prSet/>
      <dgm:spPr/>
      <dgm:t>
        <a:bodyPr/>
        <a:lstStyle/>
        <a:p>
          <a:endParaRPr lang="en-US"/>
        </a:p>
      </dgm:t>
    </dgm:pt>
    <dgm:pt modelId="{E7C67E0D-5141-460A-B2D8-FCD781A6C02F}" type="sibTrans" cxnId="{50FFEB99-3EAC-41EA-8C6E-E52B38EC3810}">
      <dgm:prSet/>
      <dgm:spPr/>
      <dgm:t>
        <a:bodyPr/>
        <a:lstStyle/>
        <a:p>
          <a:endParaRPr lang="en-US"/>
        </a:p>
      </dgm:t>
    </dgm:pt>
    <dgm:pt modelId="{F4C1F33F-D2C8-4493-B399-904B2C722D50}">
      <dgm:prSet/>
      <dgm:spPr/>
      <dgm:t>
        <a:bodyPr/>
        <a:lstStyle/>
        <a:p>
          <a:r>
            <a:rPr lang="en-IN"/>
            <a:t>Personas</a:t>
          </a:r>
          <a:endParaRPr lang="en-US"/>
        </a:p>
      </dgm:t>
    </dgm:pt>
    <dgm:pt modelId="{B388A1C2-9FC7-4082-98BF-7E0DA967DC73}" type="parTrans" cxnId="{5B85775D-6660-4E32-911D-072BA96D82D1}">
      <dgm:prSet/>
      <dgm:spPr/>
      <dgm:t>
        <a:bodyPr/>
        <a:lstStyle/>
        <a:p>
          <a:endParaRPr lang="en-US"/>
        </a:p>
      </dgm:t>
    </dgm:pt>
    <dgm:pt modelId="{F36F203D-9E02-4D3E-9935-C3EABAEB43B9}" type="sibTrans" cxnId="{5B85775D-6660-4E32-911D-072BA96D82D1}">
      <dgm:prSet/>
      <dgm:spPr/>
      <dgm:t>
        <a:bodyPr/>
        <a:lstStyle/>
        <a:p>
          <a:endParaRPr lang="en-US"/>
        </a:p>
      </dgm:t>
    </dgm:pt>
    <dgm:pt modelId="{CBB8B9DD-AF7A-4F4B-AAAC-29CDCB25C5CD}">
      <dgm:prSet/>
      <dgm:spPr/>
      <dgm:t>
        <a:bodyPr/>
        <a:lstStyle/>
        <a:p>
          <a:r>
            <a:rPr lang="en-IN"/>
            <a:t>MVP</a:t>
          </a:r>
          <a:endParaRPr lang="en-US"/>
        </a:p>
      </dgm:t>
    </dgm:pt>
    <dgm:pt modelId="{E09C089F-5937-4BFF-A464-453AE41E25AA}" type="parTrans" cxnId="{6817A8D9-26D3-4811-A2E1-7547D8115CC1}">
      <dgm:prSet/>
      <dgm:spPr/>
      <dgm:t>
        <a:bodyPr/>
        <a:lstStyle/>
        <a:p>
          <a:endParaRPr lang="en-US"/>
        </a:p>
      </dgm:t>
    </dgm:pt>
    <dgm:pt modelId="{0EEF09C8-1DE3-4071-9756-40C96FC4F5F3}" type="sibTrans" cxnId="{6817A8D9-26D3-4811-A2E1-7547D8115CC1}">
      <dgm:prSet/>
      <dgm:spPr/>
      <dgm:t>
        <a:bodyPr/>
        <a:lstStyle/>
        <a:p>
          <a:endParaRPr lang="en-US"/>
        </a:p>
      </dgm:t>
    </dgm:pt>
    <dgm:pt modelId="{200C2380-28A4-4F75-8683-F066AA7332CE}">
      <dgm:prSet/>
      <dgm:spPr/>
      <dgm:t>
        <a:bodyPr/>
        <a:lstStyle/>
        <a:p>
          <a:r>
            <a:rPr lang="en-IN"/>
            <a:t>Technologies</a:t>
          </a:r>
          <a:endParaRPr lang="en-US"/>
        </a:p>
      </dgm:t>
    </dgm:pt>
    <dgm:pt modelId="{C703160B-EA58-424C-9949-3578ABEE9EEA}" type="parTrans" cxnId="{A1CF5F91-D569-40B1-B086-B8F7A20FF9E5}">
      <dgm:prSet/>
      <dgm:spPr/>
      <dgm:t>
        <a:bodyPr/>
        <a:lstStyle/>
        <a:p>
          <a:endParaRPr lang="en-US"/>
        </a:p>
      </dgm:t>
    </dgm:pt>
    <dgm:pt modelId="{6CF4E896-1B88-4E7A-8E34-EA978B2F80FA}" type="sibTrans" cxnId="{A1CF5F91-D569-40B1-B086-B8F7A20FF9E5}">
      <dgm:prSet/>
      <dgm:spPr/>
      <dgm:t>
        <a:bodyPr/>
        <a:lstStyle/>
        <a:p>
          <a:endParaRPr lang="en-US"/>
        </a:p>
      </dgm:t>
    </dgm:pt>
    <dgm:pt modelId="{F70A2A16-9243-442A-978F-0277B2C3F8BA}">
      <dgm:prSet/>
      <dgm:spPr/>
      <dgm:t>
        <a:bodyPr/>
        <a:lstStyle/>
        <a:p>
          <a:r>
            <a:rPr lang="en-IN"/>
            <a:t>Algorithms</a:t>
          </a:r>
          <a:endParaRPr lang="en-US"/>
        </a:p>
      </dgm:t>
    </dgm:pt>
    <dgm:pt modelId="{63CCAE4F-AE3B-428D-AE90-74B8D80ABC2C}" type="parTrans" cxnId="{C68A92A9-934F-451D-88A2-4BC88E17367A}">
      <dgm:prSet/>
      <dgm:spPr/>
      <dgm:t>
        <a:bodyPr/>
        <a:lstStyle/>
        <a:p>
          <a:endParaRPr lang="en-US"/>
        </a:p>
      </dgm:t>
    </dgm:pt>
    <dgm:pt modelId="{85C4AEFA-7282-40A1-94DE-EB73DA8DD4A1}" type="sibTrans" cxnId="{C68A92A9-934F-451D-88A2-4BC88E17367A}">
      <dgm:prSet/>
      <dgm:spPr/>
      <dgm:t>
        <a:bodyPr/>
        <a:lstStyle/>
        <a:p>
          <a:endParaRPr lang="en-US"/>
        </a:p>
      </dgm:t>
    </dgm:pt>
    <dgm:pt modelId="{6CAB98BD-5923-4804-9245-A1AABE76E372}">
      <dgm:prSet/>
      <dgm:spPr/>
      <dgm:t>
        <a:bodyPr/>
        <a:lstStyle/>
        <a:p>
          <a:r>
            <a:rPr lang="en-IN"/>
            <a:t>Diagrams</a:t>
          </a:r>
          <a:endParaRPr lang="en-US"/>
        </a:p>
      </dgm:t>
    </dgm:pt>
    <dgm:pt modelId="{5886B00E-BB44-4BAD-9266-45A1AC75006D}" type="parTrans" cxnId="{64EB6223-D6B9-4B4A-BBE3-A0556E397A31}">
      <dgm:prSet/>
      <dgm:spPr/>
      <dgm:t>
        <a:bodyPr/>
        <a:lstStyle/>
        <a:p>
          <a:endParaRPr lang="en-US"/>
        </a:p>
      </dgm:t>
    </dgm:pt>
    <dgm:pt modelId="{6CA0EEF1-9DDA-4D95-9CE3-297A4B4F0792}" type="sibTrans" cxnId="{64EB6223-D6B9-4B4A-BBE3-A0556E397A31}">
      <dgm:prSet/>
      <dgm:spPr/>
      <dgm:t>
        <a:bodyPr/>
        <a:lstStyle/>
        <a:p>
          <a:endParaRPr lang="en-US"/>
        </a:p>
      </dgm:t>
    </dgm:pt>
    <dgm:pt modelId="{E49DD6A3-0C0C-44B5-B9AC-AE788F118349}">
      <dgm:prSet/>
      <dgm:spPr/>
      <dgm:t>
        <a:bodyPr/>
        <a:lstStyle/>
        <a:p>
          <a:r>
            <a:rPr lang="en-IN"/>
            <a:t>Product Backlog</a:t>
          </a:r>
          <a:endParaRPr lang="en-US"/>
        </a:p>
      </dgm:t>
    </dgm:pt>
    <dgm:pt modelId="{6B0A86F1-12B8-48AC-8658-AF28F2297EE5}" type="parTrans" cxnId="{AA54D1C7-2E7F-45C5-9E3C-4E301AA5225C}">
      <dgm:prSet/>
      <dgm:spPr/>
      <dgm:t>
        <a:bodyPr/>
        <a:lstStyle/>
        <a:p>
          <a:endParaRPr lang="en-US"/>
        </a:p>
      </dgm:t>
    </dgm:pt>
    <dgm:pt modelId="{3E44EBF9-0F93-4223-9271-B5001A410595}" type="sibTrans" cxnId="{AA54D1C7-2E7F-45C5-9E3C-4E301AA5225C}">
      <dgm:prSet/>
      <dgm:spPr/>
      <dgm:t>
        <a:bodyPr/>
        <a:lstStyle/>
        <a:p>
          <a:endParaRPr lang="en-US"/>
        </a:p>
      </dgm:t>
    </dgm:pt>
    <dgm:pt modelId="{FBFE2498-B7B7-476C-8F74-0E4D4B666DE3}">
      <dgm:prSet/>
      <dgm:spPr/>
      <dgm:t>
        <a:bodyPr/>
        <a:lstStyle/>
        <a:p>
          <a:r>
            <a:rPr lang="en-IN"/>
            <a:t>Sprint 1 Backlog</a:t>
          </a:r>
          <a:endParaRPr lang="en-US"/>
        </a:p>
      </dgm:t>
    </dgm:pt>
    <dgm:pt modelId="{BC9E82E6-C0E6-41DD-8D8A-1C6662296B12}" type="parTrans" cxnId="{E9865FD9-91B7-4690-8B76-29BDABB28EC6}">
      <dgm:prSet/>
      <dgm:spPr/>
      <dgm:t>
        <a:bodyPr/>
        <a:lstStyle/>
        <a:p>
          <a:endParaRPr lang="en-US"/>
        </a:p>
      </dgm:t>
    </dgm:pt>
    <dgm:pt modelId="{AB8C4371-DCE3-4202-9D25-71F9F6310848}" type="sibTrans" cxnId="{E9865FD9-91B7-4690-8B76-29BDABB28EC6}">
      <dgm:prSet/>
      <dgm:spPr/>
      <dgm:t>
        <a:bodyPr/>
        <a:lstStyle/>
        <a:p>
          <a:endParaRPr lang="en-US"/>
        </a:p>
      </dgm:t>
    </dgm:pt>
    <dgm:pt modelId="{A413F334-BB2F-4246-A41E-6DB76C69C5A1}">
      <dgm:prSet/>
      <dgm:spPr/>
      <dgm:t>
        <a:bodyPr/>
        <a:lstStyle/>
        <a:p>
          <a:r>
            <a:rPr lang="en-IN"/>
            <a:t>Metrics</a:t>
          </a:r>
          <a:endParaRPr lang="en-US"/>
        </a:p>
      </dgm:t>
    </dgm:pt>
    <dgm:pt modelId="{9AD7F699-B680-45C5-80ED-36E64CA0CA59}" type="parTrans" cxnId="{94CEF19E-D7E7-4ED8-AD85-55E8128994BE}">
      <dgm:prSet/>
      <dgm:spPr/>
      <dgm:t>
        <a:bodyPr/>
        <a:lstStyle/>
        <a:p>
          <a:endParaRPr lang="en-US"/>
        </a:p>
      </dgm:t>
    </dgm:pt>
    <dgm:pt modelId="{A3666312-7697-4ED3-985D-A2E7392F23F9}" type="sibTrans" cxnId="{94CEF19E-D7E7-4ED8-AD85-55E8128994BE}">
      <dgm:prSet/>
      <dgm:spPr/>
      <dgm:t>
        <a:bodyPr/>
        <a:lstStyle/>
        <a:p>
          <a:endParaRPr lang="en-US"/>
        </a:p>
      </dgm:t>
    </dgm:pt>
    <dgm:pt modelId="{1BE25106-F8E2-4186-A785-D13902EBFAC2}">
      <dgm:prSet/>
      <dgm:spPr/>
      <dgm:t>
        <a:bodyPr/>
        <a:lstStyle/>
        <a:p>
          <a:r>
            <a:rPr lang="en-IN"/>
            <a:t>Retrospective</a:t>
          </a:r>
          <a:endParaRPr lang="en-US"/>
        </a:p>
      </dgm:t>
    </dgm:pt>
    <dgm:pt modelId="{88722AEB-0B44-4E00-BC3A-08FBC4A3D3C8}" type="parTrans" cxnId="{BCAE61F8-0B24-4E9C-9EF0-34894B7AE6F2}">
      <dgm:prSet/>
      <dgm:spPr/>
      <dgm:t>
        <a:bodyPr/>
        <a:lstStyle/>
        <a:p>
          <a:endParaRPr lang="en-US"/>
        </a:p>
      </dgm:t>
    </dgm:pt>
    <dgm:pt modelId="{82F24783-4DC3-488E-96A9-3F987482FBCD}" type="sibTrans" cxnId="{BCAE61F8-0B24-4E9C-9EF0-34894B7AE6F2}">
      <dgm:prSet/>
      <dgm:spPr/>
      <dgm:t>
        <a:bodyPr/>
        <a:lstStyle/>
        <a:p>
          <a:endParaRPr lang="en-US"/>
        </a:p>
      </dgm:t>
    </dgm:pt>
    <dgm:pt modelId="{C21244B5-E55D-4B25-A754-E6CEAFA1671F}">
      <dgm:prSet/>
      <dgm:spPr/>
      <dgm:t>
        <a:bodyPr/>
        <a:lstStyle/>
        <a:p>
          <a:r>
            <a:rPr lang="en-IN"/>
            <a:t>Sprint 2</a:t>
          </a:r>
          <a:endParaRPr lang="en-US"/>
        </a:p>
      </dgm:t>
    </dgm:pt>
    <dgm:pt modelId="{516F12F7-5F5D-4C90-91F8-96CBF8046F39}" type="parTrans" cxnId="{87B7AD34-3DF4-49EF-BD5B-A1E56CBAC548}">
      <dgm:prSet/>
      <dgm:spPr/>
      <dgm:t>
        <a:bodyPr/>
        <a:lstStyle/>
        <a:p>
          <a:endParaRPr lang="en-US"/>
        </a:p>
      </dgm:t>
    </dgm:pt>
    <dgm:pt modelId="{4F85F096-E53B-42E0-822D-6AA8C765CAA3}" type="sibTrans" cxnId="{87B7AD34-3DF4-49EF-BD5B-A1E56CBAC548}">
      <dgm:prSet/>
      <dgm:spPr/>
      <dgm:t>
        <a:bodyPr/>
        <a:lstStyle/>
        <a:p>
          <a:endParaRPr lang="en-US"/>
        </a:p>
      </dgm:t>
    </dgm:pt>
    <dgm:pt modelId="{9437DA02-E928-4B71-9198-A81A62DF94A1}">
      <dgm:prSet/>
      <dgm:spPr/>
      <dgm:t>
        <a:bodyPr/>
        <a:lstStyle/>
        <a:p>
          <a:r>
            <a:rPr lang="en-IN"/>
            <a:t>Project Demo - Sprint 1</a:t>
          </a:r>
          <a:endParaRPr lang="en-US"/>
        </a:p>
      </dgm:t>
    </dgm:pt>
    <dgm:pt modelId="{E3B15A69-B76E-44E7-B8F1-6C990CF6D539}" type="parTrans" cxnId="{E1FCB7FF-F65A-466B-9490-BBF55975C0F0}">
      <dgm:prSet/>
      <dgm:spPr/>
      <dgm:t>
        <a:bodyPr/>
        <a:lstStyle/>
        <a:p>
          <a:endParaRPr lang="en-US"/>
        </a:p>
      </dgm:t>
    </dgm:pt>
    <dgm:pt modelId="{6F8A6C6D-D08F-49A2-8350-6C548F7AFE6D}" type="sibTrans" cxnId="{E1FCB7FF-F65A-466B-9490-BBF55975C0F0}">
      <dgm:prSet/>
      <dgm:spPr/>
      <dgm:t>
        <a:bodyPr/>
        <a:lstStyle/>
        <a:p>
          <a:endParaRPr lang="en-US"/>
        </a:p>
      </dgm:t>
    </dgm:pt>
    <dgm:pt modelId="{3BC6484B-A39B-4296-86FC-7D3BE8B8D948}">
      <dgm:prSet/>
      <dgm:spPr/>
      <dgm:t>
        <a:bodyPr/>
        <a:lstStyle/>
        <a:p>
          <a:r>
            <a:rPr lang="en-IN"/>
            <a:t>GitHub Link</a:t>
          </a:r>
          <a:endParaRPr lang="en-US"/>
        </a:p>
      </dgm:t>
    </dgm:pt>
    <dgm:pt modelId="{969CF0A2-E727-46B4-AEFC-CC9EC85823C1}" type="parTrans" cxnId="{CE176BC0-7E17-4DD1-A349-012E7EBBF432}">
      <dgm:prSet/>
      <dgm:spPr/>
      <dgm:t>
        <a:bodyPr/>
        <a:lstStyle/>
        <a:p>
          <a:endParaRPr lang="en-US"/>
        </a:p>
      </dgm:t>
    </dgm:pt>
    <dgm:pt modelId="{AD35D1EC-C843-49E7-8370-1934AB3C3156}" type="sibTrans" cxnId="{CE176BC0-7E17-4DD1-A349-012E7EBBF432}">
      <dgm:prSet/>
      <dgm:spPr/>
      <dgm:t>
        <a:bodyPr/>
        <a:lstStyle/>
        <a:p>
          <a:endParaRPr lang="en-US"/>
        </a:p>
      </dgm:t>
    </dgm:pt>
    <dgm:pt modelId="{CE6D46F2-B5F7-49EE-82ED-180C36B77D99}">
      <dgm:prSet/>
      <dgm:spPr/>
      <dgm:t>
        <a:bodyPr/>
        <a:lstStyle/>
        <a:p>
          <a:r>
            <a:rPr lang="en-IN"/>
            <a:t>Live Application Demo</a:t>
          </a:r>
          <a:endParaRPr lang="en-US"/>
        </a:p>
      </dgm:t>
    </dgm:pt>
    <dgm:pt modelId="{2D27D00E-A923-4D1B-98A4-5076F6523EE7}" type="parTrans" cxnId="{BF6A9DDA-31C9-4F4A-9AC1-7B9E2CB58AD9}">
      <dgm:prSet/>
      <dgm:spPr/>
      <dgm:t>
        <a:bodyPr/>
        <a:lstStyle/>
        <a:p>
          <a:endParaRPr lang="en-US"/>
        </a:p>
      </dgm:t>
    </dgm:pt>
    <dgm:pt modelId="{DA688B59-1439-4AC7-8B4F-1A683FD50813}" type="sibTrans" cxnId="{BF6A9DDA-31C9-4F4A-9AC1-7B9E2CB58AD9}">
      <dgm:prSet/>
      <dgm:spPr/>
      <dgm:t>
        <a:bodyPr/>
        <a:lstStyle/>
        <a:p>
          <a:endParaRPr lang="en-US"/>
        </a:p>
      </dgm:t>
    </dgm:pt>
    <dgm:pt modelId="{F738B6F4-F352-5E48-9625-3226B9411CD3}" type="pres">
      <dgm:prSet presAssocID="{69B69667-BADB-455B-A1B4-5537F19DDA9E}" presName="linear" presStyleCnt="0">
        <dgm:presLayoutVars>
          <dgm:animLvl val="lvl"/>
          <dgm:resizeHandles val="exact"/>
        </dgm:presLayoutVars>
      </dgm:prSet>
      <dgm:spPr/>
    </dgm:pt>
    <dgm:pt modelId="{F7D2ECCD-5C95-6E46-8706-FBA2A422ADC1}" type="pres">
      <dgm:prSet presAssocID="{8A9205C2-54AE-400D-85B9-4D475789012E}" presName="parentText" presStyleLbl="node1" presStyleIdx="0" presStyleCnt="17">
        <dgm:presLayoutVars>
          <dgm:chMax val="0"/>
          <dgm:bulletEnabled val="1"/>
        </dgm:presLayoutVars>
      </dgm:prSet>
      <dgm:spPr/>
    </dgm:pt>
    <dgm:pt modelId="{1E05E7E5-7126-704B-955C-19D01DA55EDF}" type="pres">
      <dgm:prSet presAssocID="{615A7C5B-C37D-451F-8C5E-F45ACA3BBA55}" presName="spacer" presStyleCnt="0"/>
      <dgm:spPr/>
    </dgm:pt>
    <dgm:pt modelId="{BB2E66CE-2601-E343-B6C9-E26AE5E5698E}" type="pres">
      <dgm:prSet presAssocID="{EE9DC468-E521-46A5-A39F-A437A78B1CE6}" presName="parentText" presStyleLbl="node1" presStyleIdx="1" presStyleCnt="17">
        <dgm:presLayoutVars>
          <dgm:chMax val="0"/>
          <dgm:bulletEnabled val="1"/>
        </dgm:presLayoutVars>
      </dgm:prSet>
      <dgm:spPr/>
    </dgm:pt>
    <dgm:pt modelId="{B50A9E31-54F9-A144-9B3D-C498F6B174BF}" type="pres">
      <dgm:prSet presAssocID="{18B78849-C439-4DDF-A9F4-116ED15A2A85}" presName="spacer" presStyleCnt="0"/>
      <dgm:spPr/>
    </dgm:pt>
    <dgm:pt modelId="{DA5BECA6-9EA2-334D-AFEF-54D00E574A18}" type="pres">
      <dgm:prSet presAssocID="{E5D670BB-592F-43B5-9B62-28A85D845409}" presName="parentText" presStyleLbl="node1" presStyleIdx="2" presStyleCnt="17">
        <dgm:presLayoutVars>
          <dgm:chMax val="0"/>
          <dgm:bulletEnabled val="1"/>
        </dgm:presLayoutVars>
      </dgm:prSet>
      <dgm:spPr/>
    </dgm:pt>
    <dgm:pt modelId="{C23A9698-DE4A-0549-8C0E-B14276F1588C}" type="pres">
      <dgm:prSet presAssocID="{C2E01408-FDA1-4187-B7F2-42B57793C704}" presName="spacer" presStyleCnt="0"/>
      <dgm:spPr/>
    </dgm:pt>
    <dgm:pt modelId="{0BA1CD65-3DBE-6946-9FAF-30822CEB1AA9}" type="pres">
      <dgm:prSet presAssocID="{0C2E114E-9894-4F33-9118-64B78C0EBA67}" presName="parentText" presStyleLbl="node1" presStyleIdx="3" presStyleCnt="17">
        <dgm:presLayoutVars>
          <dgm:chMax val="0"/>
          <dgm:bulletEnabled val="1"/>
        </dgm:presLayoutVars>
      </dgm:prSet>
      <dgm:spPr/>
    </dgm:pt>
    <dgm:pt modelId="{48138E0E-92C5-5E4F-84A7-3AEF39ABDFF4}" type="pres">
      <dgm:prSet presAssocID="{E7C67E0D-5141-460A-B2D8-FCD781A6C02F}" presName="spacer" presStyleCnt="0"/>
      <dgm:spPr/>
    </dgm:pt>
    <dgm:pt modelId="{87D6031B-DDA5-E34F-A96B-99375808CD4D}" type="pres">
      <dgm:prSet presAssocID="{F4C1F33F-D2C8-4493-B399-904B2C722D50}" presName="parentText" presStyleLbl="node1" presStyleIdx="4" presStyleCnt="17">
        <dgm:presLayoutVars>
          <dgm:chMax val="0"/>
          <dgm:bulletEnabled val="1"/>
        </dgm:presLayoutVars>
      </dgm:prSet>
      <dgm:spPr/>
    </dgm:pt>
    <dgm:pt modelId="{2E8A00E3-DD59-9248-8A1C-04CC80490755}" type="pres">
      <dgm:prSet presAssocID="{F36F203D-9E02-4D3E-9935-C3EABAEB43B9}" presName="spacer" presStyleCnt="0"/>
      <dgm:spPr/>
    </dgm:pt>
    <dgm:pt modelId="{9F73A7C0-85D1-D449-8B81-51170427563A}" type="pres">
      <dgm:prSet presAssocID="{CBB8B9DD-AF7A-4F4B-AAAC-29CDCB25C5CD}" presName="parentText" presStyleLbl="node1" presStyleIdx="5" presStyleCnt="17">
        <dgm:presLayoutVars>
          <dgm:chMax val="0"/>
          <dgm:bulletEnabled val="1"/>
        </dgm:presLayoutVars>
      </dgm:prSet>
      <dgm:spPr/>
    </dgm:pt>
    <dgm:pt modelId="{6A71DC09-7344-9D41-97B9-65E9FC4905EB}" type="pres">
      <dgm:prSet presAssocID="{0EEF09C8-1DE3-4071-9756-40C96FC4F5F3}" presName="spacer" presStyleCnt="0"/>
      <dgm:spPr/>
    </dgm:pt>
    <dgm:pt modelId="{10AB8CE4-9D0B-FE4F-9570-1BC392A3FC1B}" type="pres">
      <dgm:prSet presAssocID="{200C2380-28A4-4F75-8683-F066AA7332CE}" presName="parentText" presStyleLbl="node1" presStyleIdx="6" presStyleCnt="17">
        <dgm:presLayoutVars>
          <dgm:chMax val="0"/>
          <dgm:bulletEnabled val="1"/>
        </dgm:presLayoutVars>
      </dgm:prSet>
      <dgm:spPr/>
    </dgm:pt>
    <dgm:pt modelId="{690FE29F-1E75-BA4C-AF87-E26848B0BA39}" type="pres">
      <dgm:prSet presAssocID="{6CF4E896-1B88-4E7A-8E34-EA978B2F80FA}" presName="spacer" presStyleCnt="0"/>
      <dgm:spPr/>
    </dgm:pt>
    <dgm:pt modelId="{A770E686-64DE-5544-9A6E-DDB9822E4691}" type="pres">
      <dgm:prSet presAssocID="{F70A2A16-9243-442A-978F-0277B2C3F8BA}" presName="parentText" presStyleLbl="node1" presStyleIdx="7" presStyleCnt="17">
        <dgm:presLayoutVars>
          <dgm:chMax val="0"/>
          <dgm:bulletEnabled val="1"/>
        </dgm:presLayoutVars>
      </dgm:prSet>
      <dgm:spPr/>
    </dgm:pt>
    <dgm:pt modelId="{0A59A2BC-A2D3-FB47-A8B4-6F499032E92A}" type="pres">
      <dgm:prSet presAssocID="{85C4AEFA-7282-40A1-94DE-EB73DA8DD4A1}" presName="spacer" presStyleCnt="0"/>
      <dgm:spPr/>
    </dgm:pt>
    <dgm:pt modelId="{3FE22F90-6D29-B549-AF70-6F9584831A6D}" type="pres">
      <dgm:prSet presAssocID="{6CAB98BD-5923-4804-9245-A1AABE76E372}" presName="parentText" presStyleLbl="node1" presStyleIdx="8" presStyleCnt="17">
        <dgm:presLayoutVars>
          <dgm:chMax val="0"/>
          <dgm:bulletEnabled val="1"/>
        </dgm:presLayoutVars>
      </dgm:prSet>
      <dgm:spPr/>
    </dgm:pt>
    <dgm:pt modelId="{1A9353B5-3203-534D-9450-32B33C26DA70}" type="pres">
      <dgm:prSet presAssocID="{6CA0EEF1-9DDA-4D95-9CE3-297A4B4F0792}" presName="spacer" presStyleCnt="0"/>
      <dgm:spPr/>
    </dgm:pt>
    <dgm:pt modelId="{BC066764-F284-4C4B-B269-FB7DF13DA93E}" type="pres">
      <dgm:prSet presAssocID="{E49DD6A3-0C0C-44B5-B9AC-AE788F118349}" presName="parentText" presStyleLbl="node1" presStyleIdx="9" presStyleCnt="17">
        <dgm:presLayoutVars>
          <dgm:chMax val="0"/>
          <dgm:bulletEnabled val="1"/>
        </dgm:presLayoutVars>
      </dgm:prSet>
      <dgm:spPr/>
    </dgm:pt>
    <dgm:pt modelId="{D48847F2-F685-EA40-8B4F-8B79B768545B}" type="pres">
      <dgm:prSet presAssocID="{3E44EBF9-0F93-4223-9271-B5001A410595}" presName="spacer" presStyleCnt="0"/>
      <dgm:spPr/>
    </dgm:pt>
    <dgm:pt modelId="{86C37358-9A0E-E640-94EC-37395F7A98DE}" type="pres">
      <dgm:prSet presAssocID="{FBFE2498-B7B7-476C-8F74-0E4D4B666DE3}" presName="parentText" presStyleLbl="node1" presStyleIdx="10" presStyleCnt="17">
        <dgm:presLayoutVars>
          <dgm:chMax val="0"/>
          <dgm:bulletEnabled val="1"/>
        </dgm:presLayoutVars>
      </dgm:prSet>
      <dgm:spPr/>
    </dgm:pt>
    <dgm:pt modelId="{52CE8945-3BB9-F943-BDB5-E7040BFCF7C9}" type="pres">
      <dgm:prSet presAssocID="{AB8C4371-DCE3-4202-9D25-71F9F6310848}" presName="spacer" presStyleCnt="0"/>
      <dgm:spPr/>
    </dgm:pt>
    <dgm:pt modelId="{C180A60F-B4CB-EC49-A4CC-4A5AE7907050}" type="pres">
      <dgm:prSet presAssocID="{A413F334-BB2F-4246-A41E-6DB76C69C5A1}" presName="parentText" presStyleLbl="node1" presStyleIdx="11" presStyleCnt="17">
        <dgm:presLayoutVars>
          <dgm:chMax val="0"/>
          <dgm:bulletEnabled val="1"/>
        </dgm:presLayoutVars>
      </dgm:prSet>
      <dgm:spPr/>
    </dgm:pt>
    <dgm:pt modelId="{9B15CD3E-7C0C-AD40-9E26-FB106DDECFF3}" type="pres">
      <dgm:prSet presAssocID="{A3666312-7697-4ED3-985D-A2E7392F23F9}" presName="spacer" presStyleCnt="0"/>
      <dgm:spPr/>
    </dgm:pt>
    <dgm:pt modelId="{FE59686F-B7FF-C04A-9C12-ECA3B4A79D13}" type="pres">
      <dgm:prSet presAssocID="{1BE25106-F8E2-4186-A785-D13902EBFAC2}" presName="parentText" presStyleLbl="node1" presStyleIdx="12" presStyleCnt="17">
        <dgm:presLayoutVars>
          <dgm:chMax val="0"/>
          <dgm:bulletEnabled val="1"/>
        </dgm:presLayoutVars>
      </dgm:prSet>
      <dgm:spPr/>
    </dgm:pt>
    <dgm:pt modelId="{308B3794-49BD-AC42-9BD6-B9D9C5D93C92}" type="pres">
      <dgm:prSet presAssocID="{82F24783-4DC3-488E-96A9-3F987482FBCD}" presName="spacer" presStyleCnt="0"/>
      <dgm:spPr/>
    </dgm:pt>
    <dgm:pt modelId="{FEFD3DD0-6551-6C47-BCBA-E2D17253495E}" type="pres">
      <dgm:prSet presAssocID="{C21244B5-E55D-4B25-A754-E6CEAFA1671F}" presName="parentText" presStyleLbl="node1" presStyleIdx="13" presStyleCnt="17">
        <dgm:presLayoutVars>
          <dgm:chMax val="0"/>
          <dgm:bulletEnabled val="1"/>
        </dgm:presLayoutVars>
      </dgm:prSet>
      <dgm:spPr/>
    </dgm:pt>
    <dgm:pt modelId="{F98F52B1-5F3A-984F-B2C2-FB8488A983FA}" type="pres">
      <dgm:prSet presAssocID="{4F85F096-E53B-42E0-822D-6AA8C765CAA3}" presName="spacer" presStyleCnt="0"/>
      <dgm:spPr/>
    </dgm:pt>
    <dgm:pt modelId="{C0E958AA-F31C-0044-9D9A-1C8A3D3EB8AC}" type="pres">
      <dgm:prSet presAssocID="{9437DA02-E928-4B71-9198-A81A62DF94A1}" presName="parentText" presStyleLbl="node1" presStyleIdx="14" presStyleCnt="17">
        <dgm:presLayoutVars>
          <dgm:chMax val="0"/>
          <dgm:bulletEnabled val="1"/>
        </dgm:presLayoutVars>
      </dgm:prSet>
      <dgm:spPr/>
    </dgm:pt>
    <dgm:pt modelId="{8082122E-9C76-7444-A094-32D7EB820230}" type="pres">
      <dgm:prSet presAssocID="{6F8A6C6D-D08F-49A2-8350-6C548F7AFE6D}" presName="spacer" presStyleCnt="0"/>
      <dgm:spPr/>
    </dgm:pt>
    <dgm:pt modelId="{52EB6179-5076-474D-9BEB-4350B054FDDA}" type="pres">
      <dgm:prSet presAssocID="{3BC6484B-A39B-4296-86FC-7D3BE8B8D948}" presName="parentText" presStyleLbl="node1" presStyleIdx="15" presStyleCnt="17">
        <dgm:presLayoutVars>
          <dgm:chMax val="0"/>
          <dgm:bulletEnabled val="1"/>
        </dgm:presLayoutVars>
      </dgm:prSet>
      <dgm:spPr/>
    </dgm:pt>
    <dgm:pt modelId="{2F5E983F-5442-FB4A-B9C4-07867C8B7A68}" type="pres">
      <dgm:prSet presAssocID="{AD35D1EC-C843-49E7-8370-1934AB3C3156}" presName="spacer" presStyleCnt="0"/>
      <dgm:spPr/>
    </dgm:pt>
    <dgm:pt modelId="{297C245C-3470-E841-BE22-7F39E38C58C2}" type="pres">
      <dgm:prSet presAssocID="{CE6D46F2-B5F7-49EE-82ED-180C36B77D99}" presName="parentText" presStyleLbl="node1" presStyleIdx="16" presStyleCnt="17">
        <dgm:presLayoutVars>
          <dgm:chMax val="0"/>
          <dgm:bulletEnabled val="1"/>
        </dgm:presLayoutVars>
      </dgm:prSet>
      <dgm:spPr/>
    </dgm:pt>
  </dgm:ptLst>
  <dgm:cxnLst>
    <dgm:cxn modelId="{D163A11D-879B-4DF3-AC67-1797BE047747}" srcId="{69B69667-BADB-455B-A1B4-5537F19DDA9E}" destId="{EE9DC468-E521-46A5-A39F-A437A78B1CE6}" srcOrd="1" destOrd="0" parTransId="{E9C791D8-91EB-4636-89C8-5A1DF1277992}" sibTransId="{18B78849-C439-4DDF-A9F4-116ED15A2A85}"/>
    <dgm:cxn modelId="{64EB6223-D6B9-4B4A-BBE3-A0556E397A31}" srcId="{69B69667-BADB-455B-A1B4-5537F19DDA9E}" destId="{6CAB98BD-5923-4804-9245-A1AABE76E372}" srcOrd="8" destOrd="0" parTransId="{5886B00E-BB44-4BAD-9266-45A1AC75006D}" sibTransId="{6CA0EEF1-9DDA-4D95-9CE3-297A4B4F0792}"/>
    <dgm:cxn modelId="{87B7AD34-3DF4-49EF-BD5B-A1E56CBAC548}" srcId="{69B69667-BADB-455B-A1B4-5537F19DDA9E}" destId="{C21244B5-E55D-4B25-A754-E6CEAFA1671F}" srcOrd="13" destOrd="0" parTransId="{516F12F7-5F5D-4C90-91F8-96CBF8046F39}" sibTransId="{4F85F096-E53B-42E0-822D-6AA8C765CAA3}"/>
    <dgm:cxn modelId="{9ACCBC46-735C-E44F-BBA7-D9461498BD69}" type="presOf" srcId="{A413F334-BB2F-4246-A41E-6DB76C69C5A1}" destId="{C180A60F-B4CB-EC49-A4CC-4A5AE7907050}" srcOrd="0" destOrd="0" presId="urn:microsoft.com/office/officeart/2005/8/layout/vList2"/>
    <dgm:cxn modelId="{EDCCCA4F-DCD6-5144-A87F-4CD887807A91}" type="presOf" srcId="{C21244B5-E55D-4B25-A754-E6CEAFA1671F}" destId="{FEFD3DD0-6551-6C47-BCBA-E2D17253495E}" srcOrd="0" destOrd="0" presId="urn:microsoft.com/office/officeart/2005/8/layout/vList2"/>
    <dgm:cxn modelId="{BDD5C05C-893F-7A4B-ACD6-6237B8B52EBB}" type="presOf" srcId="{8A9205C2-54AE-400D-85B9-4D475789012E}" destId="{F7D2ECCD-5C95-6E46-8706-FBA2A422ADC1}" srcOrd="0" destOrd="0" presId="urn:microsoft.com/office/officeart/2005/8/layout/vList2"/>
    <dgm:cxn modelId="{5B85775D-6660-4E32-911D-072BA96D82D1}" srcId="{69B69667-BADB-455B-A1B4-5537F19DDA9E}" destId="{F4C1F33F-D2C8-4493-B399-904B2C722D50}" srcOrd="4" destOrd="0" parTransId="{B388A1C2-9FC7-4082-98BF-7E0DA967DC73}" sibTransId="{F36F203D-9E02-4D3E-9935-C3EABAEB43B9}"/>
    <dgm:cxn modelId="{5827CC61-5777-F444-8D41-26CB482BF27F}" type="presOf" srcId="{3BC6484B-A39B-4296-86FC-7D3BE8B8D948}" destId="{52EB6179-5076-474D-9BEB-4350B054FDDA}" srcOrd="0" destOrd="0" presId="urn:microsoft.com/office/officeart/2005/8/layout/vList2"/>
    <dgm:cxn modelId="{09F49165-8E4D-344A-B633-E42CF92F22DE}" type="presOf" srcId="{FBFE2498-B7B7-476C-8F74-0E4D4B666DE3}" destId="{86C37358-9A0E-E640-94EC-37395F7A98DE}" srcOrd="0" destOrd="0" presId="urn:microsoft.com/office/officeart/2005/8/layout/vList2"/>
    <dgm:cxn modelId="{87D93B6A-E211-460C-800F-AEF86FD1D030}" srcId="{69B69667-BADB-455B-A1B4-5537F19DDA9E}" destId="{8A9205C2-54AE-400D-85B9-4D475789012E}" srcOrd="0" destOrd="0" parTransId="{03254679-A1C4-43E2-9814-8BC9FE602336}" sibTransId="{615A7C5B-C37D-451F-8C5E-F45ACA3BBA55}"/>
    <dgm:cxn modelId="{DF1E396E-2329-3F48-A1C9-9DFC147A753B}" type="presOf" srcId="{F70A2A16-9243-442A-978F-0277B2C3F8BA}" destId="{A770E686-64DE-5544-9A6E-DDB9822E4691}" srcOrd="0" destOrd="0" presId="urn:microsoft.com/office/officeart/2005/8/layout/vList2"/>
    <dgm:cxn modelId="{4E988F76-C06B-C441-A7F9-8DA9A35DCB62}" type="presOf" srcId="{200C2380-28A4-4F75-8683-F066AA7332CE}" destId="{10AB8CE4-9D0B-FE4F-9570-1BC392A3FC1B}" srcOrd="0" destOrd="0" presId="urn:microsoft.com/office/officeart/2005/8/layout/vList2"/>
    <dgm:cxn modelId="{3FFA6580-D16D-BC49-AA95-A52DFFF82EDF}" type="presOf" srcId="{6CAB98BD-5923-4804-9245-A1AABE76E372}" destId="{3FE22F90-6D29-B549-AF70-6F9584831A6D}" srcOrd="0" destOrd="0" presId="urn:microsoft.com/office/officeart/2005/8/layout/vList2"/>
    <dgm:cxn modelId="{44BDE181-4FF3-D04E-932E-4E733D52D9A8}" type="presOf" srcId="{CE6D46F2-B5F7-49EE-82ED-180C36B77D99}" destId="{297C245C-3470-E841-BE22-7F39E38C58C2}" srcOrd="0" destOrd="0" presId="urn:microsoft.com/office/officeart/2005/8/layout/vList2"/>
    <dgm:cxn modelId="{030AD483-357C-3E43-AB98-FE2136742B30}" type="presOf" srcId="{9437DA02-E928-4B71-9198-A81A62DF94A1}" destId="{C0E958AA-F31C-0044-9D9A-1C8A3D3EB8AC}" srcOrd="0" destOrd="0" presId="urn:microsoft.com/office/officeart/2005/8/layout/vList2"/>
    <dgm:cxn modelId="{3B552585-C39B-8B45-9EDB-0A2870CC6209}" type="presOf" srcId="{E49DD6A3-0C0C-44B5-B9AC-AE788F118349}" destId="{BC066764-F284-4C4B-B269-FB7DF13DA93E}" srcOrd="0" destOrd="0" presId="urn:microsoft.com/office/officeart/2005/8/layout/vList2"/>
    <dgm:cxn modelId="{30AF1589-8C19-EA42-B2AF-A5E90F0ED373}" type="presOf" srcId="{EE9DC468-E521-46A5-A39F-A437A78B1CE6}" destId="{BB2E66CE-2601-E343-B6C9-E26AE5E5698E}" srcOrd="0" destOrd="0" presId="urn:microsoft.com/office/officeart/2005/8/layout/vList2"/>
    <dgm:cxn modelId="{A298438F-9A3F-4A4D-9257-3377C2DE905C}" type="presOf" srcId="{F4C1F33F-D2C8-4493-B399-904B2C722D50}" destId="{87D6031B-DDA5-E34F-A96B-99375808CD4D}" srcOrd="0" destOrd="0" presId="urn:microsoft.com/office/officeart/2005/8/layout/vList2"/>
    <dgm:cxn modelId="{58D7488F-5C91-9242-A28E-4B1AFAF776C9}" type="presOf" srcId="{69B69667-BADB-455B-A1B4-5537F19DDA9E}" destId="{F738B6F4-F352-5E48-9625-3226B9411CD3}" srcOrd="0" destOrd="0" presId="urn:microsoft.com/office/officeart/2005/8/layout/vList2"/>
    <dgm:cxn modelId="{A1CF5F91-D569-40B1-B086-B8F7A20FF9E5}" srcId="{69B69667-BADB-455B-A1B4-5537F19DDA9E}" destId="{200C2380-28A4-4F75-8683-F066AA7332CE}" srcOrd="6" destOrd="0" parTransId="{C703160B-EA58-424C-9949-3578ABEE9EEA}" sibTransId="{6CF4E896-1B88-4E7A-8E34-EA978B2F80FA}"/>
    <dgm:cxn modelId="{50FFEB99-3EAC-41EA-8C6E-E52B38EC3810}" srcId="{69B69667-BADB-455B-A1B4-5537F19DDA9E}" destId="{0C2E114E-9894-4F33-9118-64B78C0EBA67}" srcOrd="3" destOrd="0" parTransId="{013E8C3C-A547-401E-8B34-E461D5734E78}" sibTransId="{E7C67E0D-5141-460A-B2D8-FCD781A6C02F}"/>
    <dgm:cxn modelId="{8D641B9C-DE36-8548-B715-80E6385748FA}" type="presOf" srcId="{0C2E114E-9894-4F33-9118-64B78C0EBA67}" destId="{0BA1CD65-3DBE-6946-9FAF-30822CEB1AA9}" srcOrd="0" destOrd="0" presId="urn:microsoft.com/office/officeart/2005/8/layout/vList2"/>
    <dgm:cxn modelId="{94CEF19E-D7E7-4ED8-AD85-55E8128994BE}" srcId="{69B69667-BADB-455B-A1B4-5537F19DDA9E}" destId="{A413F334-BB2F-4246-A41E-6DB76C69C5A1}" srcOrd="11" destOrd="0" parTransId="{9AD7F699-B680-45C5-80ED-36E64CA0CA59}" sibTransId="{A3666312-7697-4ED3-985D-A2E7392F23F9}"/>
    <dgm:cxn modelId="{C68A92A9-934F-451D-88A2-4BC88E17367A}" srcId="{69B69667-BADB-455B-A1B4-5537F19DDA9E}" destId="{F70A2A16-9243-442A-978F-0277B2C3F8BA}" srcOrd="7" destOrd="0" parTransId="{63CCAE4F-AE3B-428D-AE90-74B8D80ABC2C}" sibTransId="{85C4AEFA-7282-40A1-94DE-EB73DA8DD4A1}"/>
    <dgm:cxn modelId="{C085B4BB-12CA-BD48-967B-6A1772D1BB7E}" type="presOf" srcId="{1BE25106-F8E2-4186-A785-D13902EBFAC2}" destId="{FE59686F-B7FF-C04A-9C12-ECA3B4A79D13}" srcOrd="0" destOrd="0" presId="urn:microsoft.com/office/officeart/2005/8/layout/vList2"/>
    <dgm:cxn modelId="{CE176BC0-7E17-4DD1-A349-012E7EBBF432}" srcId="{69B69667-BADB-455B-A1B4-5537F19DDA9E}" destId="{3BC6484B-A39B-4296-86FC-7D3BE8B8D948}" srcOrd="15" destOrd="0" parTransId="{969CF0A2-E727-46B4-AEFC-CC9EC85823C1}" sibTransId="{AD35D1EC-C843-49E7-8370-1934AB3C3156}"/>
    <dgm:cxn modelId="{AA54D1C7-2E7F-45C5-9E3C-4E301AA5225C}" srcId="{69B69667-BADB-455B-A1B4-5537F19DDA9E}" destId="{E49DD6A3-0C0C-44B5-B9AC-AE788F118349}" srcOrd="9" destOrd="0" parTransId="{6B0A86F1-12B8-48AC-8658-AF28F2297EE5}" sibTransId="{3E44EBF9-0F93-4223-9271-B5001A410595}"/>
    <dgm:cxn modelId="{253EF9CC-7629-1D46-BD08-B3ED3C8DC3E5}" type="presOf" srcId="{E5D670BB-592F-43B5-9B62-28A85D845409}" destId="{DA5BECA6-9EA2-334D-AFEF-54D00E574A18}" srcOrd="0" destOrd="0" presId="urn:microsoft.com/office/officeart/2005/8/layout/vList2"/>
    <dgm:cxn modelId="{C8FC88D2-C290-4B56-A9A7-13141EB543BC}" srcId="{69B69667-BADB-455B-A1B4-5537F19DDA9E}" destId="{E5D670BB-592F-43B5-9B62-28A85D845409}" srcOrd="2" destOrd="0" parTransId="{1272E81F-0D54-4E0B-A501-C2BEB34D7DC0}" sibTransId="{C2E01408-FDA1-4187-B7F2-42B57793C704}"/>
    <dgm:cxn modelId="{E9865FD9-91B7-4690-8B76-29BDABB28EC6}" srcId="{69B69667-BADB-455B-A1B4-5537F19DDA9E}" destId="{FBFE2498-B7B7-476C-8F74-0E4D4B666DE3}" srcOrd="10" destOrd="0" parTransId="{BC9E82E6-C0E6-41DD-8D8A-1C6662296B12}" sibTransId="{AB8C4371-DCE3-4202-9D25-71F9F6310848}"/>
    <dgm:cxn modelId="{6817A8D9-26D3-4811-A2E1-7547D8115CC1}" srcId="{69B69667-BADB-455B-A1B4-5537F19DDA9E}" destId="{CBB8B9DD-AF7A-4F4B-AAAC-29CDCB25C5CD}" srcOrd="5" destOrd="0" parTransId="{E09C089F-5937-4BFF-A464-453AE41E25AA}" sibTransId="{0EEF09C8-1DE3-4071-9756-40C96FC4F5F3}"/>
    <dgm:cxn modelId="{BF6A9DDA-31C9-4F4A-9AC1-7B9E2CB58AD9}" srcId="{69B69667-BADB-455B-A1B4-5537F19DDA9E}" destId="{CE6D46F2-B5F7-49EE-82ED-180C36B77D99}" srcOrd="16" destOrd="0" parTransId="{2D27D00E-A923-4D1B-98A4-5076F6523EE7}" sibTransId="{DA688B59-1439-4AC7-8B4F-1A683FD50813}"/>
    <dgm:cxn modelId="{A27C73E4-DFCC-EF41-BF24-28B9B48341B2}" type="presOf" srcId="{CBB8B9DD-AF7A-4F4B-AAAC-29CDCB25C5CD}" destId="{9F73A7C0-85D1-D449-8B81-51170427563A}" srcOrd="0" destOrd="0" presId="urn:microsoft.com/office/officeart/2005/8/layout/vList2"/>
    <dgm:cxn modelId="{BCAE61F8-0B24-4E9C-9EF0-34894B7AE6F2}" srcId="{69B69667-BADB-455B-A1B4-5537F19DDA9E}" destId="{1BE25106-F8E2-4186-A785-D13902EBFAC2}" srcOrd="12" destOrd="0" parTransId="{88722AEB-0B44-4E00-BC3A-08FBC4A3D3C8}" sibTransId="{82F24783-4DC3-488E-96A9-3F987482FBCD}"/>
    <dgm:cxn modelId="{E1FCB7FF-F65A-466B-9490-BBF55975C0F0}" srcId="{69B69667-BADB-455B-A1B4-5537F19DDA9E}" destId="{9437DA02-E928-4B71-9198-A81A62DF94A1}" srcOrd="14" destOrd="0" parTransId="{E3B15A69-B76E-44E7-B8F1-6C990CF6D539}" sibTransId="{6F8A6C6D-D08F-49A2-8350-6C548F7AFE6D}"/>
    <dgm:cxn modelId="{D694ECFD-0E4F-6248-AED5-C68DEECC3C2C}" type="presParOf" srcId="{F738B6F4-F352-5E48-9625-3226B9411CD3}" destId="{F7D2ECCD-5C95-6E46-8706-FBA2A422ADC1}" srcOrd="0" destOrd="0" presId="urn:microsoft.com/office/officeart/2005/8/layout/vList2"/>
    <dgm:cxn modelId="{2B8A48D8-B3E6-5341-855D-1756743BEB98}" type="presParOf" srcId="{F738B6F4-F352-5E48-9625-3226B9411CD3}" destId="{1E05E7E5-7126-704B-955C-19D01DA55EDF}" srcOrd="1" destOrd="0" presId="urn:microsoft.com/office/officeart/2005/8/layout/vList2"/>
    <dgm:cxn modelId="{CA95C35A-E8B4-FF40-ADC5-0C14DFBF7CB2}" type="presParOf" srcId="{F738B6F4-F352-5E48-9625-3226B9411CD3}" destId="{BB2E66CE-2601-E343-B6C9-E26AE5E5698E}" srcOrd="2" destOrd="0" presId="urn:microsoft.com/office/officeart/2005/8/layout/vList2"/>
    <dgm:cxn modelId="{F40DDB56-20E8-4344-A776-6242BBE92292}" type="presParOf" srcId="{F738B6F4-F352-5E48-9625-3226B9411CD3}" destId="{B50A9E31-54F9-A144-9B3D-C498F6B174BF}" srcOrd="3" destOrd="0" presId="urn:microsoft.com/office/officeart/2005/8/layout/vList2"/>
    <dgm:cxn modelId="{FF01B7E2-58CF-E14D-9982-1D3C49B07E21}" type="presParOf" srcId="{F738B6F4-F352-5E48-9625-3226B9411CD3}" destId="{DA5BECA6-9EA2-334D-AFEF-54D00E574A18}" srcOrd="4" destOrd="0" presId="urn:microsoft.com/office/officeart/2005/8/layout/vList2"/>
    <dgm:cxn modelId="{05C203BA-C67A-1347-822F-F5B3A87CA53B}" type="presParOf" srcId="{F738B6F4-F352-5E48-9625-3226B9411CD3}" destId="{C23A9698-DE4A-0549-8C0E-B14276F1588C}" srcOrd="5" destOrd="0" presId="urn:microsoft.com/office/officeart/2005/8/layout/vList2"/>
    <dgm:cxn modelId="{9959CC87-803A-BC46-801C-3909FF46F89A}" type="presParOf" srcId="{F738B6F4-F352-5E48-9625-3226B9411CD3}" destId="{0BA1CD65-3DBE-6946-9FAF-30822CEB1AA9}" srcOrd="6" destOrd="0" presId="urn:microsoft.com/office/officeart/2005/8/layout/vList2"/>
    <dgm:cxn modelId="{CAD73B66-682A-7742-BCC2-B83B1D392A1D}" type="presParOf" srcId="{F738B6F4-F352-5E48-9625-3226B9411CD3}" destId="{48138E0E-92C5-5E4F-84A7-3AEF39ABDFF4}" srcOrd="7" destOrd="0" presId="urn:microsoft.com/office/officeart/2005/8/layout/vList2"/>
    <dgm:cxn modelId="{D0B66ECE-C414-B94D-8A97-0ED92EC9AC1D}" type="presParOf" srcId="{F738B6F4-F352-5E48-9625-3226B9411CD3}" destId="{87D6031B-DDA5-E34F-A96B-99375808CD4D}" srcOrd="8" destOrd="0" presId="urn:microsoft.com/office/officeart/2005/8/layout/vList2"/>
    <dgm:cxn modelId="{085D776C-ECE9-FB4D-823E-1F5271A324C3}" type="presParOf" srcId="{F738B6F4-F352-5E48-9625-3226B9411CD3}" destId="{2E8A00E3-DD59-9248-8A1C-04CC80490755}" srcOrd="9" destOrd="0" presId="urn:microsoft.com/office/officeart/2005/8/layout/vList2"/>
    <dgm:cxn modelId="{0912CFAC-F91B-8A4A-8B14-0456DADF282E}" type="presParOf" srcId="{F738B6F4-F352-5E48-9625-3226B9411CD3}" destId="{9F73A7C0-85D1-D449-8B81-51170427563A}" srcOrd="10" destOrd="0" presId="urn:microsoft.com/office/officeart/2005/8/layout/vList2"/>
    <dgm:cxn modelId="{6D48C01D-225F-A743-81AD-4E7466F8EED6}" type="presParOf" srcId="{F738B6F4-F352-5E48-9625-3226B9411CD3}" destId="{6A71DC09-7344-9D41-97B9-65E9FC4905EB}" srcOrd="11" destOrd="0" presId="urn:microsoft.com/office/officeart/2005/8/layout/vList2"/>
    <dgm:cxn modelId="{70DFB886-80FA-F047-9481-6301E9596676}" type="presParOf" srcId="{F738B6F4-F352-5E48-9625-3226B9411CD3}" destId="{10AB8CE4-9D0B-FE4F-9570-1BC392A3FC1B}" srcOrd="12" destOrd="0" presId="urn:microsoft.com/office/officeart/2005/8/layout/vList2"/>
    <dgm:cxn modelId="{1EC2515A-2E14-ED43-BF8E-4D6A663AC782}" type="presParOf" srcId="{F738B6F4-F352-5E48-9625-3226B9411CD3}" destId="{690FE29F-1E75-BA4C-AF87-E26848B0BA39}" srcOrd="13" destOrd="0" presId="urn:microsoft.com/office/officeart/2005/8/layout/vList2"/>
    <dgm:cxn modelId="{D7D33300-4693-5F48-952F-71586F7EF6D0}" type="presParOf" srcId="{F738B6F4-F352-5E48-9625-3226B9411CD3}" destId="{A770E686-64DE-5544-9A6E-DDB9822E4691}" srcOrd="14" destOrd="0" presId="urn:microsoft.com/office/officeart/2005/8/layout/vList2"/>
    <dgm:cxn modelId="{A9D71F9E-8B06-894C-A1A4-63A8C7CFFBF6}" type="presParOf" srcId="{F738B6F4-F352-5E48-9625-3226B9411CD3}" destId="{0A59A2BC-A2D3-FB47-A8B4-6F499032E92A}" srcOrd="15" destOrd="0" presId="urn:microsoft.com/office/officeart/2005/8/layout/vList2"/>
    <dgm:cxn modelId="{9EFAE6EB-4A24-CA49-BA3D-1340B28CF56C}" type="presParOf" srcId="{F738B6F4-F352-5E48-9625-3226B9411CD3}" destId="{3FE22F90-6D29-B549-AF70-6F9584831A6D}" srcOrd="16" destOrd="0" presId="urn:microsoft.com/office/officeart/2005/8/layout/vList2"/>
    <dgm:cxn modelId="{57A31A71-76A7-154B-AAA7-452BC249896E}" type="presParOf" srcId="{F738B6F4-F352-5E48-9625-3226B9411CD3}" destId="{1A9353B5-3203-534D-9450-32B33C26DA70}" srcOrd="17" destOrd="0" presId="urn:microsoft.com/office/officeart/2005/8/layout/vList2"/>
    <dgm:cxn modelId="{EDE7872A-EDAA-2444-80AC-9AF548C2E0D9}" type="presParOf" srcId="{F738B6F4-F352-5E48-9625-3226B9411CD3}" destId="{BC066764-F284-4C4B-B269-FB7DF13DA93E}" srcOrd="18" destOrd="0" presId="urn:microsoft.com/office/officeart/2005/8/layout/vList2"/>
    <dgm:cxn modelId="{27F1BE09-07E8-E248-B676-F3E64EE02164}" type="presParOf" srcId="{F738B6F4-F352-5E48-9625-3226B9411CD3}" destId="{D48847F2-F685-EA40-8B4F-8B79B768545B}" srcOrd="19" destOrd="0" presId="urn:microsoft.com/office/officeart/2005/8/layout/vList2"/>
    <dgm:cxn modelId="{639AF54B-16A6-9043-ADF1-F9F2C8529086}" type="presParOf" srcId="{F738B6F4-F352-5E48-9625-3226B9411CD3}" destId="{86C37358-9A0E-E640-94EC-37395F7A98DE}" srcOrd="20" destOrd="0" presId="urn:microsoft.com/office/officeart/2005/8/layout/vList2"/>
    <dgm:cxn modelId="{86B7EEBF-37FC-3444-A42D-28A57ED81B63}" type="presParOf" srcId="{F738B6F4-F352-5E48-9625-3226B9411CD3}" destId="{52CE8945-3BB9-F943-BDB5-E7040BFCF7C9}" srcOrd="21" destOrd="0" presId="urn:microsoft.com/office/officeart/2005/8/layout/vList2"/>
    <dgm:cxn modelId="{C484CFDF-F7BB-734D-8C2F-E9968BCEEF8A}" type="presParOf" srcId="{F738B6F4-F352-5E48-9625-3226B9411CD3}" destId="{C180A60F-B4CB-EC49-A4CC-4A5AE7907050}" srcOrd="22" destOrd="0" presId="urn:microsoft.com/office/officeart/2005/8/layout/vList2"/>
    <dgm:cxn modelId="{7240A819-63D0-4D44-83E9-BC504243D00D}" type="presParOf" srcId="{F738B6F4-F352-5E48-9625-3226B9411CD3}" destId="{9B15CD3E-7C0C-AD40-9E26-FB106DDECFF3}" srcOrd="23" destOrd="0" presId="urn:microsoft.com/office/officeart/2005/8/layout/vList2"/>
    <dgm:cxn modelId="{D7926EEC-6900-7344-B6A4-7B6D62288CB1}" type="presParOf" srcId="{F738B6F4-F352-5E48-9625-3226B9411CD3}" destId="{FE59686F-B7FF-C04A-9C12-ECA3B4A79D13}" srcOrd="24" destOrd="0" presId="urn:microsoft.com/office/officeart/2005/8/layout/vList2"/>
    <dgm:cxn modelId="{8799ABD4-EB7B-EB46-A2A9-E51086BF845E}" type="presParOf" srcId="{F738B6F4-F352-5E48-9625-3226B9411CD3}" destId="{308B3794-49BD-AC42-9BD6-B9D9C5D93C92}" srcOrd="25" destOrd="0" presId="urn:microsoft.com/office/officeart/2005/8/layout/vList2"/>
    <dgm:cxn modelId="{6A38B163-A527-8C4F-BEF7-A065BD90538F}" type="presParOf" srcId="{F738B6F4-F352-5E48-9625-3226B9411CD3}" destId="{FEFD3DD0-6551-6C47-BCBA-E2D17253495E}" srcOrd="26" destOrd="0" presId="urn:microsoft.com/office/officeart/2005/8/layout/vList2"/>
    <dgm:cxn modelId="{2DC9104B-A57B-4349-A94F-6087AE6FCACC}" type="presParOf" srcId="{F738B6F4-F352-5E48-9625-3226B9411CD3}" destId="{F98F52B1-5F3A-984F-B2C2-FB8488A983FA}" srcOrd="27" destOrd="0" presId="urn:microsoft.com/office/officeart/2005/8/layout/vList2"/>
    <dgm:cxn modelId="{D6BDFFD4-88BD-AF4E-B26D-3278C8FA43F1}" type="presParOf" srcId="{F738B6F4-F352-5E48-9625-3226B9411CD3}" destId="{C0E958AA-F31C-0044-9D9A-1C8A3D3EB8AC}" srcOrd="28" destOrd="0" presId="urn:microsoft.com/office/officeart/2005/8/layout/vList2"/>
    <dgm:cxn modelId="{32B7BB02-7381-0542-A0C1-7A4EB08A182B}" type="presParOf" srcId="{F738B6F4-F352-5E48-9625-3226B9411CD3}" destId="{8082122E-9C76-7444-A094-32D7EB820230}" srcOrd="29" destOrd="0" presId="urn:microsoft.com/office/officeart/2005/8/layout/vList2"/>
    <dgm:cxn modelId="{5A088CBA-915C-7E45-BBAD-4D1A7711A9DA}" type="presParOf" srcId="{F738B6F4-F352-5E48-9625-3226B9411CD3}" destId="{52EB6179-5076-474D-9BEB-4350B054FDDA}" srcOrd="30" destOrd="0" presId="urn:microsoft.com/office/officeart/2005/8/layout/vList2"/>
    <dgm:cxn modelId="{83A36EBA-D601-5F4F-A8C7-2E1A0F2D428F}" type="presParOf" srcId="{F738B6F4-F352-5E48-9625-3226B9411CD3}" destId="{2F5E983F-5442-FB4A-B9C4-07867C8B7A68}" srcOrd="31" destOrd="0" presId="urn:microsoft.com/office/officeart/2005/8/layout/vList2"/>
    <dgm:cxn modelId="{05C296EB-1F66-AA4C-93D3-DB81C008B3B8}" type="presParOf" srcId="{F738B6F4-F352-5E48-9625-3226B9411CD3}" destId="{297C245C-3470-E841-BE22-7F39E38C58C2}" srcOrd="3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E1E4B63-3D99-4205-B5BF-96369EBA2ADB}"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63B33C03-7BF0-4038-B33D-E090B78105B0}">
      <dgm:prSet/>
      <dgm:spPr/>
      <dgm:t>
        <a:bodyPr/>
        <a:lstStyle/>
        <a:p>
          <a:r>
            <a:rPr lang="en-IN" b="1"/>
            <a:t>US1</a:t>
          </a:r>
          <a:r>
            <a:rPr lang="en-IN"/>
            <a:t> – Basic Dashboard UI</a:t>
          </a:r>
          <a:endParaRPr lang="en-US"/>
        </a:p>
      </dgm:t>
    </dgm:pt>
    <dgm:pt modelId="{3C0A2AA1-ADD5-47E8-A5FC-2FD94EED2161}" type="parTrans" cxnId="{2AAAE5F6-94AA-401F-A4F4-21EE58B4879C}">
      <dgm:prSet/>
      <dgm:spPr/>
      <dgm:t>
        <a:bodyPr/>
        <a:lstStyle/>
        <a:p>
          <a:endParaRPr lang="en-US"/>
        </a:p>
      </dgm:t>
    </dgm:pt>
    <dgm:pt modelId="{5C3D8DFE-8605-41D5-8C6B-6930015DAAEE}" type="sibTrans" cxnId="{2AAAE5F6-94AA-401F-A4F4-21EE58B4879C}">
      <dgm:prSet/>
      <dgm:spPr/>
      <dgm:t>
        <a:bodyPr/>
        <a:lstStyle/>
        <a:p>
          <a:endParaRPr lang="en-US"/>
        </a:p>
      </dgm:t>
    </dgm:pt>
    <dgm:pt modelId="{F0A8B1ED-53FB-47E3-BF23-0381A9898722}">
      <dgm:prSet/>
      <dgm:spPr/>
      <dgm:t>
        <a:bodyPr/>
        <a:lstStyle/>
        <a:p>
          <a:r>
            <a:rPr lang="en-IN" b="1"/>
            <a:t>US2</a:t>
          </a:r>
          <a:r>
            <a:rPr lang="en-IN"/>
            <a:t> – Profile Setup UI</a:t>
          </a:r>
          <a:endParaRPr lang="en-US"/>
        </a:p>
      </dgm:t>
    </dgm:pt>
    <dgm:pt modelId="{0EE68656-C160-40C9-89EC-7AA363AA5DFE}" type="parTrans" cxnId="{63414D45-118C-4D38-AB6E-FACF5BEF8C18}">
      <dgm:prSet/>
      <dgm:spPr/>
      <dgm:t>
        <a:bodyPr/>
        <a:lstStyle/>
        <a:p>
          <a:endParaRPr lang="en-US"/>
        </a:p>
      </dgm:t>
    </dgm:pt>
    <dgm:pt modelId="{7B58FB25-6441-4A54-AE49-37D209F5BE00}" type="sibTrans" cxnId="{63414D45-118C-4D38-AB6E-FACF5BEF8C18}">
      <dgm:prSet/>
      <dgm:spPr/>
      <dgm:t>
        <a:bodyPr/>
        <a:lstStyle/>
        <a:p>
          <a:endParaRPr lang="en-US"/>
        </a:p>
      </dgm:t>
    </dgm:pt>
    <dgm:pt modelId="{0A166C66-1992-4AE1-86C5-4299429C829C}">
      <dgm:prSet/>
      <dgm:spPr/>
      <dgm:t>
        <a:bodyPr/>
        <a:lstStyle/>
        <a:p>
          <a:r>
            <a:rPr lang="en-IN" b="1"/>
            <a:t>US3</a:t>
          </a:r>
          <a:r>
            <a:rPr lang="en-IN"/>
            <a:t> – Recommendation Placeholder UI</a:t>
          </a:r>
          <a:endParaRPr lang="en-US"/>
        </a:p>
      </dgm:t>
    </dgm:pt>
    <dgm:pt modelId="{07C83162-2DDE-4D0E-AA31-5D9C08E6BDED}" type="parTrans" cxnId="{A23C6126-B173-4FA2-9626-FFCA7D25E6CB}">
      <dgm:prSet/>
      <dgm:spPr/>
      <dgm:t>
        <a:bodyPr/>
        <a:lstStyle/>
        <a:p>
          <a:endParaRPr lang="en-US"/>
        </a:p>
      </dgm:t>
    </dgm:pt>
    <dgm:pt modelId="{95526DAE-6E87-4C3A-B87C-146CB3633FDF}" type="sibTrans" cxnId="{A23C6126-B173-4FA2-9626-FFCA7D25E6CB}">
      <dgm:prSet/>
      <dgm:spPr/>
      <dgm:t>
        <a:bodyPr/>
        <a:lstStyle/>
        <a:p>
          <a:endParaRPr lang="en-US"/>
        </a:p>
      </dgm:t>
    </dgm:pt>
    <dgm:pt modelId="{665D860C-95B4-431C-942C-EA7CC6D1750A}">
      <dgm:prSet/>
      <dgm:spPr/>
      <dgm:t>
        <a:bodyPr/>
        <a:lstStyle/>
        <a:p>
          <a:r>
            <a:rPr lang="en-IN" b="1"/>
            <a:t>TS1</a:t>
          </a:r>
          <a:r>
            <a:rPr lang="en-IN"/>
            <a:t> – Front-End Framework Setup</a:t>
          </a:r>
          <a:endParaRPr lang="en-US"/>
        </a:p>
      </dgm:t>
    </dgm:pt>
    <dgm:pt modelId="{21C97F67-7E34-44B8-9F22-AA369456B089}" type="parTrans" cxnId="{CBFB0B6F-B882-433B-B91C-92A9DDA375E7}">
      <dgm:prSet/>
      <dgm:spPr/>
      <dgm:t>
        <a:bodyPr/>
        <a:lstStyle/>
        <a:p>
          <a:endParaRPr lang="en-US"/>
        </a:p>
      </dgm:t>
    </dgm:pt>
    <dgm:pt modelId="{5E0B2831-CF8D-4225-B913-6349D916F827}" type="sibTrans" cxnId="{CBFB0B6F-B882-433B-B91C-92A9DDA375E7}">
      <dgm:prSet/>
      <dgm:spPr/>
      <dgm:t>
        <a:bodyPr/>
        <a:lstStyle/>
        <a:p>
          <a:endParaRPr lang="en-US"/>
        </a:p>
      </dgm:t>
    </dgm:pt>
    <dgm:pt modelId="{E6C0C303-00E9-584B-BFEA-704321BC73DB}" type="pres">
      <dgm:prSet presAssocID="{1E1E4B63-3D99-4205-B5BF-96369EBA2ADB}" presName="hierChild1" presStyleCnt="0">
        <dgm:presLayoutVars>
          <dgm:chPref val="1"/>
          <dgm:dir/>
          <dgm:animOne val="branch"/>
          <dgm:animLvl val="lvl"/>
          <dgm:resizeHandles/>
        </dgm:presLayoutVars>
      </dgm:prSet>
      <dgm:spPr/>
    </dgm:pt>
    <dgm:pt modelId="{8279F02D-EF18-104A-BB9A-0C877C3D64CA}" type="pres">
      <dgm:prSet presAssocID="{63B33C03-7BF0-4038-B33D-E090B78105B0}" presName="hierRoot1" presStyleCnt="0"/>
      <dgm:spPr/>
    </dgm:pt>
    <dgm:pt modelId="{7D817CF5-BD87-ED45-8B93-BC786340431D}" type="pres">
      <dgm:prSet presAssocID="{63B33C03-7BF0-4038-B33D-E090B78105B0}" presName="composite" presStyleCnt="0"/>
      <dgm:spPr/>
    </dgm:pt>
    <dgm:pt modelId="{C1A93D9D-653E-7C4D-8494-C7B598119290}" type="pres">
      <dgm:prSet presAssocID="{63B33C03-7BF0-4038-B33D-E090B78105B0}" presName="background" presStyleLbl="node0" presStyleIdx="0" presStyleCnt="4"/>
      <dgm:spPr/>
    </dgm:pt>
    <dgm:pt modelId="{D5CBC5D1-2DC6-7743-803E-7237F6BE813F}" type="pres">
      <dgm:prSet presAssocID="{63B33C03-7BF0-4038-B33D-E090B78105B0}" presName="text" presStyleLbl="fgAcc0" presStyleIdx="0" presStyleCnt="4">
        <dgm:presLayoutVars>
          <dgm:chPref val="3"/>
        </dgm:presLayoutVars>
      </dgm:prSet>
      <dgm:spPr/>
    </dgm:pt>
    <dgm:pt modelId="{7ABBE61F-41EA-3940-8B19-63BEC534B00B}" type="pres">
      <dgm:prSet presAssocID="{63B33C03-7BF0-4038-B33D-E090B78105B0}" presName="hierChild2" presStyleCnt="0"/>
      <dgm:spPr/>
    </dgm:pt>
    <dgm:pt modelId="{A730CACA-275A-184E-8F20-00C7C92294EA}" type="pres">
      <dgm:prSet presAssocID="{F0A8B1ED-53FB-47E3-BF23-0381A9898722}" presName="hierRoot1" presStyleCnt="0"/>
      <dgm:spPr/>
    </dgm:pt>
    <dgm:pt modelId="{A1920E81-59A3-1E44-809D-6836B326F6D6}" type="pres">
      <dgm:prSet presAssocID="{F0A8B1ED-53FB-47E3-BF23-0381A9898722}" presName="composite" presStyleCnt="0"/>
      <dgm:spPr/>
    </dgm:pt>
    <dgm:pt modelId="{E321BF23-9F71-314B-B482-094ADB967A26}" type="pres">
      <dgm:prSet presAssocID="{F0A8B1ED-53FB-47E3-BF23-0381A9898722}" presName="background" presStyleLbl="node0" presStyleIdx="1" presStyleCnt="4"/>
      <dgm:spPr/>
    </dgm:pt>
    <dgm:pt modelId="{2D4A33AC-A91B-A047-9397-134D0774F8A4}" type="pres">
      <dgm:prSet presAssocID="{F0A8B1ED-53FB-47E3-BF23-0381A9898722}" presName="text" presStyleLbl="fgAcc0" presStyleIdx="1" presStyleCnt="4">
        <dgm:presLayoutVars>
          <dgm:chPref val="3"/>
        </dgm:presLayoutVars>
      </dgm:prSet>
      <dgm:spPr/>
    </dgm:pt>
    <dgm:pt modelId="{02D6B550-B89D-5A45-9F34-6D03AACE97EA}" type="pres">
      <dgm:prSet presAssocID="{F0A8B1ED-53FB-47E3-BF23-0381A9898722}" presName="hierChild2" presStyleCnt="0"/>
      <dgm:spPr/>
    </dgm:pt>
    <dgm:pt modelId="{A1DF118F-CFF9-8343-A79D-401A443026C4}" type="pres">
      <dgm:prSet presAssocID="{0A166C66-1992-4AE1-86C5-4299429C829C}" presName="hierRoot1" presStyleCnt="0"/>
      <dgm:spPr/>
    </dgm:pt>
    <dgm:pt modelId="{5B466CBF-675B-7547-AE8F-D5E54C5CB42D}" type="pres">
      <dgm:prSet presAssocID="{0A166C66-1992-4AE1-86C5-4299429C829C}" presName="composite" presStyleCnt="0"/>
      <dgm:spPr/>
    </dgm:pt>
    <dgm:pt modelId="{96E7F904-E247-D449-8D80-A1EF12E8598A}" type="pres">
      <dgm:prSet presAssocID="{0A166C66-1992-4AE1-86C5-4299429C829C}" presName="background" presStyleLbl="node0" presStyleIdx="2" presStyleCnt="4"/>
      <dgm:spPr/>
    </dgm:pt>
    <dgm:pt modelId="{50553A74-B799-5547-943A-A7AB03684C1B}" type="pres">
      <dgm:prSet presAssocID="{0A166C66-1992-4AE1-86C5-4299429C829C}" presName="text" presStyleLbl="fgAcc0" presStyleIdx="2" presStyleCnt="4">
        <dgm:presLayoutVars>
          <dgm:chPref val="3"/>
        </dgm:presLayoutVars>
      </dgm:prSet>
      <dgm:spPr/>
    </dgm:pt>
    <dgm:pt modelId="{80BD6AA4-4DE5-044F-BC4E-6465941984B6}" type="pres">
      <dgm:prSet presAssocID="{0A166C66-1992-4AE1-86C5-4299429C829C}" presName="hierChild2" presStyleCnt="0"/>
      <dgm:spPr/>
    </dgm:pt>
    <dgm:pt modelId="{2E8DB9E5-6CFC-1942-B153-F9F48F923BDF}" type="pres">
      <dgm:prSet presAssocID="{665D860C-95B4-431C-942C-EA7CC6D1750A}" presName="hierRoot1" presStyleCnt="0"/>
      <dgm:spPr/>
    </dgm:pt>
    <dgm:pt modelId="{53668488-DDE5-204F-9A76-E7BA1CD2754D}" type="pres">
      <dgm:prSet presAssocID="{665D860C-95B4-431C-942C-EA7CC6D1750A}" presName="composite" presStyleCnt="0"/>
      <dgm:spPr/>
    </dgm:pt>
    <dgm:pt modelId="{DAD1D167-F6AA-414D-B93B-3F28206D6990}" type="pres">
      <dgm:prSet presAssocID="{665D860C-95B4-431C-942C-EA7CC6D1750A}" presName="background" presStyleLbl="node0" presStyleIdx="3" presStyleCnt="4"/>
      <dgm:spPr/>
    </dgm:pt>
    <dgm:pt modelId="{345FDF8A-7416-4045-934D-53B79A7207F5}" type="pres">
      <dgm:prSet presAssocID="{665D860C-95B4-431C-942C-EA7CC6D1750A}" presName="text" presStyleLbl="fgAcc0" presStyleIdx="3" presStyleCnt="4">
        <dgm:presLayoutVars>
          <dgm:chPref val="3"/>
        </dgm:presLayoutVars>
      </dgm:prSet>
      <dgm:spPr/>
    </dgm:pt>
    <dgm:pt modelId="{8481DB22-BE66-BB47-B451-C0F368CEA2E4}" type="pres">
      <dgm:prSet presAssocID="{665D860C-95B4-431C-942C-EA7CC6D1750A}" presName="hierChild2" presStyleCnt="0"/>
      <dgm:spPr/>
    </dgm:pt>
  </dgm:ptLst>
  <dgm:cxnLst>
    <dgm:cxn modelId="{A23C6126-B173-4FA2-9626-FFCA7D25E6CB}" srcId="{1E1E4B63-3D99-4205-B5BF-96369EBA2ADB}" destId="{0A166C66-1992-4AE1-86C5-4299429C829C}" srcOrd="2" destOrd="0" parTransId="{07C83162-2DDE-4D0E-AA31-5D9C08E6BDED}" sibTransId="{95526DAE-6E87-4C3A-B87C-146CB3633FDF}"/>
    <dgm:cxn modelId="{C1E9212D-8003-944E-AA3B-BF256474753C}" type="presOf" srcId="{F0A8B1ED-53FB-47E3-BF23-0381A9898722}" destId="{2D4A33AC-A91B-A047-9397-134D0774F8A4}" srcOrd="0" destOrd="0" presId="urn:microsoft.com/office/officeart/2005/8/layout/hierarchy1"/>
    <dgm:cxn modelId="{232B9A3E-A1DB-944E-AB36-4DD620DCCCEE}" type="presOf" srcId="{63B33C03-7BF0-4038-B33D-E090B78105B0}" destId="{D5CBC5D1-2DC6-7743-803E-7237F6BE813F}" srcOrd="0" destOrd="0" presId="urn:microsoft.com/office/officeart/2005/8/layout/hierarchy1"/>
    <dgm:cxn modelId="{63414D45-118C-4D38-AB6E-FACF5BEF8C18}" srcId="{1E1E4B63-3D99-4205-B5BF-96369EBA2ADB}" destId="{F0A8B1ED-53FB-47E3-BF23-0381A9898722}" srcOrd="1" destOrd="0" parTransId="{0EE68656-C160-40C9-89EC-7AA363AA5DFE}" sibTransId="{7B58FB25-6441-4A54-AE49-37D209F5BE00}"/>
    <dgm:cxn modelId="{39B92B5C-1B9B-9948-A317-722F13E0F324}" type="presOf" srcId="{1E1E4B63-3D99-4205-B5BF-96369EBA2ADB}" destId="{E6C0C303-00E9-584B-BFEA-704321BC73DB}" srcOrd="0" destOrd="0" presId="urn:microsoft.com/office/officeart/2005/8/layout/hierarchy1"/>
    <dgm:cxn modelId="{CBFB0B6F-B882-433B-B91C-92A9DDA375E7}" srcId="{1E1E4B63-3D99-4205-B5BF-96369EBA2ADB}" destId="{665D860C-95B4-431C-942C-EA7CC6D1750A}" srcOrd="3" destOrd="0" parTransId="{21C97F67-7E34-44B8-9F22-AA369456B089}" sibTransId="{5E0B2831-CF8D-4225-B913-6349D916F827}"/>
    <dgm:cxn modelId="{022B09A1-1EFB-D841-A4CC-4E626CA1C71C}" type="presOf" srcId="{665D860C-95B4-431C-942C-EA7CC6D1750A}" destId="{345FDF8A-7416-4045-934D-53B79A7207F5}" srcOrd="0" destOrd="0" presId="urn:microsoft.com/office/officeart/2005/8/layout/hierarchy1"/>
    <dgm:cxn modelId="{CC605FAD-5A98-1944-A772-92D0A0F81F0C}" type="presOf" srcId="{0A166C66-1992-4AE1-86C5-4299429C829C}" destId="{50553A74-B799-5547-943A-A7AB03684C1B}" srcOrd="0" destOrd="0" presId="urn:microsoft.com/office/officeart/2005/8/layout/hierarchy1"/>
    <dgm:cxn modelId="{2AAAE5F6-94AA-401F-A4F4-21EE58B4879C}" srcId="{1E1E4B63-3D99-4205-B5BF-96369EBA2ADB}" destId="{63B33C03-7BF0-4038-B33D-E090B78105B0}" srcOrd="0" destOrd="0" parTransId="{3C0A2AA1-ADD5-47E8-A5FC-2FD94EED2161}" sibTransId="{5C3D8DFE-8605-41D5-8C6B-6930015DAAEE}"/>
    <dgm:cxn modelId="{2B5E43FD-B69F-D845-AD21-5312FD8E020C}" type="presParOf" srcId="{E6C0C303-00E9-584B-BFEA-704321BC73DB}" destId="{8279F02D-EF18-104A-BB9A-0C877C3D64CA}" srcOrd="0" destOrd="0" presId="urn:microsoft.com/office/officeart/2005/8/layout/hierarchy1"/>
    <dgm:cxn modelId="{46EE4AB6-73A8-0142-85C9-C51A4CFF26F7}" type="presParOf" srcId="{8279F02D-EF18-104A-BB9A-0C877C3D64CA}" destId="{7D817CF5-BD87-ED45-8B93-BC786340431D}" srcOrd="0" destOrd="0" presId="urn:microsoft.com/office/officeart/2005/8/layout/hierarchy1"/>
    <dgm:cxn modelId="{5E4B6FA0-BEE4-144B-8F21-04005E3F32FC}" type="presParOf" srcId="{7D817CF5-BD87-ED45-8B93-BC786340431D}" destId="{C1A93D9D-653E-7C4D-8494-C7B598119290}" srcOrd="0" destOrd="0" presId="urn:microsoft.com/office/officeart/2005/8/layout/hierarchy1"/>
    <dgm:cxn modelId="{810A967A-EF54-B34D-A54C-A472432F7B1E}" type="presParOf" srcId="{7D817CF5-BD87-ED45-8B93-BC786340431D}" destId="{D5CBC5D1-2DC6-7743-803E-7237F6BE813F}" srcOrd="1" destOrd="0" presId="urn:microsoft.com/office/officeart/2005/8/layout/hierarchy1"/>
    <dgm:cxn modelId="{2F86FBEB-2604-C740-9F58-90FAF3536F03}" type="presParOf" srcId="{8279F02D-EF18-104A-BB9A-0C877C3D64CA}" destId="{7ABBE61F-41EA-3940-8B19-63BEC534B00B}" srcOrd="1" destOrd="0" presId="urn:microsoft.com/office/officeart/2005/8/layout/hierarchy1"/>
    <dgm:cxn modelId="{BF9BCCAA-CA53-F94A-ACD6-6D19546469E0}" type="presParOf" srcId="{E6C0C303-00E9-584B-BFEA-704321BC73DB}" destId="{A730CACA-275A-184E-8F20-00C7C92294EA}" srcOrd="1" destOrd="0" presId="urn:microsoft.com/office/officeart/2005/8/layout/hierarchy1"/>
    <dgm:cxn modelId="{90A6F748-D9DE-A545-90E6-EEABD21B4113}" type="presParOf" srcId="{A730CACA-275A-184E-8F20-00C7C92294EA}" destId="{A1920E81-59A3-1E44-809D-6836B326F6D6}" srcOrd="0" destOrd="0" presId="urn:microsoft.com/office/officeart/2005/8/layout/hierarchy1"/>
    <dgm:cxn modelId="{A5FAF8E8-D2D3-0844-AB72-D2D0360BC1E9}" type="presParOf" srcId="{A1920E81-59A3-1E44-809D-6836B326F6D6}" destId="{E321BF23-9F71-314B-B482-094ADB967A26}" srcOrd="0" destOrd="0" presId="urn:microsoft.com/office/officeart/2005/8/layout/hierarchy1"/>
    <dgm:cxn modelId="{705BC31D-A95F-B34A-A84A-6A7C68349795}" type="presParOf" srcId="{A1920E81-59A3-1E44-809D-6836B326F6D6}" destId="{2D4A33AC-A91B-A047-9397-134D0774F8A4}" srcOrd="1" destOrd="0" presId="urn:microsoft.com/office/officeart/2005/8/layout/hierarchy1"/>
    <dgm:cxn modelId="{156F0E90-0784-0245-A2C2-34975B011213}" type="presParOf" srcId="{A730CACA-275A-184E-8F20-00C7C92294EA}" destId="{02D6B550-B89D-5A45-9F34-6D03AACE97EA}" srcOrd="1" destOrd="0" presId="urn:microsoft.com/office/officeart/2005/8/layout/hierarchy1"/>
    <dgm:cxn modelId="{1EA5F598-C5B1-C146-A5A3-951CAE4FE20C}" type="presParOf" srcId="{E6C0C303-00E9-584B-BFEA-704321BC73DB}" destId="{A1DF118F-CFF9-8343-A79D-401A443026C4}" srcOrd="2" destOrd="0" presId="urn:microsoft.com/office/officeart/2005/8/layout/hierarchy1"/>
    <dgm:cxn modelId="{9449FD66-FEE5-FC43-9D00-A88A5DFBC05B}" type="presParOf" srcId="{A1DF118F-CFF9-8343-A79D-401A443026C4}" destId="{5B466CBF-675B-7547-AE8F-D5E54C5CB42D}" srcOrd="0" destOrd="0" presId="urn:microsoft.com/office/officeart/2005/8/layout/hierarchy1"/>
    <dgm:cxn modelId="{3F239778-826F-C145-9597-B8B7CAE11E5B}" type="presParOf" srcId="{5B466CBF-675B-7547-AE8F-D5E54C5CB42D}" destId="{96E7F904-E247-D449-8D80-A1EF12E8598A}" srcOrd="0" destOrd="0" presId="urn:microsoft.com/office/officeart/2005/8/layout/hierarchy1"/>
    <dgm:cxn modelId="{C40E5EA9-5AE6-1D4D-BD1F-1A78BD4EB240}" type="presParOf" srcId="{5B466CBF-675B-7547-AE8F-D5E54C5CB42D}" destId="{50553A74-B799-5547-943A-A7AB03684C1B}" srcOrd="1" destOrd="0" presId="urn:microsoft.com/office/officeart/2005/8/layout/hierarchy1"/>
    <dgm:cxn modelId="{7586F153-0176-2343-ABCA-6DF666B2894B}" type="presParOf" srcId="{A1DF118F-CFF9-8343-A79D-401A443026C4}" destId="{80BD6AA4-4DE5-044F-BC4E-6465941984B6}" srcOrd="1" destOrd="0" presId="urn:microsoft.com/office/officeart/2005/8/layout/hierarchy1"/>
    <dgm:cxn modelId="{436F578C-DA29-B14F-B7FF-E0CCDE85FB08}" type="presParOf" srcId="{E6C0C303-00E9-584B-BFEA-704321BC73DB}" destId="{2E8DB9E5-6CFC-1942-B153-F9F48F923BDF}" srcOrd="3" destOrd="0" presId="urn:microsoft.com/office/officeart/2005/8/layout/hierarchy1"/>
    <dgm:cxn modelId="{7E6EBCD9-BD9E-DC46-806C-FBED2057617D}" type="presParOf" srcId="{2E8DB9E5-6CFC-1942-B153-F9F48F923BDF}" destId="{53668488-DDE5-204F-9A76-E7BA1CD2754D}" srcOrd="0" destOrd="0" presId="urn:microsoft.com/office/officeart/2005/8/layout/hierarchy1"/>
    <dgm:cxn modelId="{5EE7435F-CE4C-1F4E-B7C8-3D1805756B36}" type="presParOf" srcId="{53668488-DDE5-204F-9A76-E7BA1CD2754D}" destId="{DAD1D167-F6AA-414D-B93B-3F28206D6990}" srcOrd="0" destOrd="0" presId="urn:microsoft.com/office/officeart/2005/8/layout/hierarchy1"/>
    <dgm:cxn modelId="{F4BDB209-1F5F-CD41-88DB-D2A0596E13A5}" type="presParOf" srcId="{53668488-DDE5-204F-9A76-E7BA1CD2754D}" destId="{345FDF8A-7416-4045-934D-53B79A7207F5}" srcOrd="1" destOrd="0" presId="urn:microsoft.com/office/officeart/2005/8/layout/hierarchy1"/>
    <dgm:cxn modelId="{66762815-11CE-7C4A-A9E8-3990CE6CB4EC}" type="presParOf" srcId="{2E8DB9E5-6CFC-1942-B153-F9F48F923BDF}" destId="{8481DB22-BE66-BB47-B451-C0F368CEA2E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C15C125-220A-48BE-9DF8-55386104436A}"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089DDEA0-C8DF-44BE-BB37-F4CC93239CBD}">
      <dgm:prSet/>
      <dgm:spPr/>
      <dgm:t>
        <a:bodyPr/>
        <a:lstStyle/>
        <a:p>
          <a:r>
            <a:rPr lang="en-IN" b="1"/>
            <a:t>Committed Story Points:</a:t>
          </a:r>
          <a:r>
            <a:rPr lang="en-IN"/>
            <a:t> 16</a:t>
          </a:r>
          <a:endParaRPr lang="en-US"/>
        </a:p>
      </dgm:t>
    </dgm:pt>
    <dgm:pt modelId="{BCBDE441-0F8B-4FF2-9891-67FE363469D1}" type="parTrans" cxnId="{99DFDF2D-0583-40B6-83CE-C5D2DA4524E3}">
      <dgm:prSet/>
      <dgm:spPr/>
      <dgm:t>
        <a:bodyPr/>
        <a:lstStyle/>
        <a:p>
          <a:endParaRPr lang="en-US"/>
        </a:p>
      </dgm:t>
    </dgm:pt>
    <dgm:pt modelId="{4F6C171C-0927-415C-9705-D99786402099}" type="sibTrans" cxnId="{99DFDF2D-0583-40B6-83CE-C5D2DA4524E3}">
      <dgm:prSet/>
      <dgm:spPr/>
      <dgm:t>
        <a:bodyPr/>
        <a:lstStyle/>
        <a:p>
          <a:endParaRPr lang="en-US"/>
        </a:p>
      </dgm:t>
    </dgm:pt>
    <dgm:pt modelId="{7844AABB-2A8D-4EA7-B6E0-DB4FCBE67B0F}">
      <dgm:prSet/>
      <dgm:spPr/>
      <dgm:t>
        <a:bodyPr/>
        <a:lstStyle/>
        <a:p>
          <a:r>
            <a:rPr lang="en-IN" b="1" dirty="0"/>
            <a:t>Completed Story Points:</a:t>
          </a:r>
          <a:r>
            <a:rPr lang="en-IN" dirty="0"/>
            <a:t> 16</a:t>
          </a:r>
          <a:endParaRPr lang="en-US" dirty="0"/>
        </a:p>
      </dgm:t>
    </dgm:pt>
    <dgm:pt modelId="{7E00B052-8581-4FF0-AB4F-2CE8FC4B84A9}" type="parTrans" cxnId="{9002FE8D-9904-44C2-BAAA-4F76213A2784}">
      <dgm:prSet/>
      <dgm:spPr/>
      <dgm:t>
        <a:bodyPr/>
        <a:lstStyle/>
        <a:p>
          <a:endParaRPr lang="en-US"/>
        </a:p>
      </dgm:t>
    </dgm:pt>
    <dgm:pt modelId="{44D852E8-5D2B-4EB9-93FB-5B63B8C8A414}" type="sibTrans" cxnId="{9002FE8D-9904-44C2-BAAA-4F76213A2784}">
      <dgm:prSet/>
      <dgm:spPr/>
      <dgm:t>
        <a:bodyPr/>
        <a:lstStyle/>
        <a:p>
          <a:endParaRPr lang="en-US"/>
        </a:p>
      </dgm:t>
    </dgm:pt>
    <dgm:pt modelId="{86843704-74E1-47CF-9644-2FC82D87398A}">
      <dgm:prSet/>
      <dgm:spPr/>
      <dgm:t>
        <a:bodyPr/>
        <a:lstStyle/>
        <a:p>
          <a:r>
            <a:rPr lang="en-IN" b="1"/>
            <a:t>Completed/Committed Ratio:</a:t>
          </a:r>
          <a:r>
            <a:rPr lang="en-IN"/>
            <a:t> </a:t>
          </a:r>
          <a:r>
            <a:rPr lang="en-IN" b="1"/>
            <a:t>(16/16) × 100 = 100%</a:t>
          </a:r>
          <a:r>
            <a:rPr lang="en-IN"/>
            <a:t> </a:t>
          </a:r>
          <a:endParaRPr lang="en-US"/>
        </a:p>
      </dgm:t>
    </dgm:pt>
    <dgm:pt modelId="{F3368DFC-46A1-4035-841F-F2F8CC79B71B}" type="parTrans" cxnId="{7289D59F-F1A9-4ABB-B2AF-79D595B2994C}">
      <dgm:prSet/>
      <dgm:spPr/>
      <dgm:t>
        <a:bodyPr/>
        <a:lstStyle/>
        <a:p>
          <a:endParaRPr lang="en-US"/>
        </a:p>
      </dgm:t>
    </dgm:pt>
    <dgm:pt modelId="{C6A078E1-7718-464C-869B-9DE71FC1FD4C}" type="sibTrans" cxnId="{7289D59F-F1A9-4ABB-B2AF-79D595B2994C}">
      <dgm:prSet/>
      <dgm:spPr/>
      <dgm:t>
        <a:bodyPr/>
        <a:lstStyle/>
        <a:p>
          <a:endParaRPr lang="en-US"/>
        </a:p>
      </dgm:t>
    </dgm:pt>
    <dgm:pt modelId="{0170DEF2-5D81-0F4C-8E11-6B7F7566D0BD}" type="pres">
      <dgm:prSet presAssocID="{9C15C125-220A-48BE-9DF8-55386104436A}" presName="hierChild1" presStyleCnt="0">
        <dgm:presLayoutVars>
          <dgm:chPref val="1"/>
          <dgm:dir/>
          <dgm:animOne val="branch"/>
          <dgm:animLvl val="lvl"/>
          <dgm:resizeHandles/>
        </dgm:presLayoutVars>
      </dgm:prSet>
      <dgm:spPr/>
    </dgm:pt>
    <dgm:pt modelId="{AB3F88D3-4CFA-354F-B8BD-6A6AB6944C84}" type="pres">
      <dgm:prSet presAssocID="{089DDEA0-C8DF-44BE-BB37-F4CC93239CBD}" presName="hierRoot1" presStyleCnt="0"/>
      <dgm:spPr/>
    </dgm:pt>
    <dgm:pt modelId="{03357A8D-3527-EA47-A556-17F7AD2B82FF}" type="pres">
      <dgm:prSet presAssocID="{089DDEA0-C8DF-44BE-BB37-F4CC93239CBD}" presName="composite" presStyleCnt="0"/>
      <dgm:spPr/>
    </dgm:pt>
    <dgm:pt modelId="{D56CBD4F-CF0D-3443-BBEE-F7BA5E3435D6}" type="pres">
      <dgm:prSet presAssocID="{089DDEA0-C8DF-44BE-BB37-F4CC93239CBD}" presName="background" presStyleLbl="node0" presStyleIdx="0" presStyleCnt="3"/>
      <dgm:spPr/>
    </dgm:pt>
    <dgm:pt modelId="{2AC5D282-4D3E-844B-914B-2ABD6A6D3EE1}" type="pres">
      <dgm:prSet presAssocID="{089DDEA0-C8DF-44BE-BB37-F4CC93239CBD}" presName="text" presStyleLbl="fgAcc0" presStyleIdx="0" presStyleCnt="3">
        <dgm:presLayoutVars>
          <dgm:chPref val="3"/>
        </dgm:presLayoutVars>
      </dgm:prSet>
      <dgm:spPr/>
    </dgm:pt>
    <dgm:pt modelId="{0F05176A-2B56-8843-8F3F-80428DC0E2DC}" type="pres">
      <dgm:prSet presAssocID="{089DDEA0-C8DF-44BE-BB37-F4CC93239CBD}" presName="hierChild2" presStyleCnt="0"/>
      <dgm:spPr/>
    </dgm:pt>
    <dgm:pt modelId="{18CE4C99-C380-0845-A775-4D9C65F36DD0}" type="pres">
      <dgm:prSet presAssocID="{7844AABB-2A8D-4EA7-B6E0-DB4FCBE67B0F}" presName="hierRoot1" presStyleCnt="0"/>
      <dgm:spPr/>
    </dgm:pt>
    <dgm:pt modelId="{CBD67EEA-960F-2349-A338-91DC795F4778}" type="pres">
      <dgm:prSet presAssocID="{7844AABB-2A8D-4EA7-B6E0-DB4FCBE67B0F}" presName="composite" presStyleCnt="0"/>
      <dgm:spPr/>
    </dgm:pt>
    <dgm:pt modelId="{A639E0CA-71A6-5E41-B5D7-CE1AF7539C4F}" type="pres">
      <dgm:prSet presAssocID="{7844AABB-2A8D-4EA7-B6E0-DB4FCBE67B0F}" presName="background" presStyleLbl="node0" presStyleIdx="1" presStyleCnt="3"/>
      <dgm:spPr/>
    </dgm:pt>
    <dgm:pt modelId="{58340FE5-EF8B-0B4F-A157-21882B8AE703}" type="pres">
      <dgm:prSet presAssocID="{7844AABB-2A8D-4EA7-B6E0-DB4FCBE67B0F}" presName="text" presStyleLbl="fgAcc0" presStyleIdx="1" presStyleCnt="3">
        <dgm:presLayoutVars>
          <dgm:chPref val="3"/>
        </dgm:presLayoutVars>
      </dgm:prSet>
      <dgm:spPr/>
    </dgm:pt>
    <dgm:pt modelId="{D9861FDA-A1BD-494E-9342-571CD7B58EFF}" type="pres">
      <dgm:prSet presAssocID="{7844AABB-2A8D-4EA7-B6E0-DB4FCBE67B0F}" presName="hierChild2" presStyleCnt="0"/>
      <dgm:spPr/>
    </dgm:pt>
    <dgm:pt modelId="{4BBABCF3-F8E4-5040-B3C2-9F946BCC2731}" type="pres">
      <dgm:prSet presAssocID="{86843704-74E1-47CF-9644-2FC82D87398A}" presName="hierRoot1" presStyleCnt="0"/>
      <dgm:spPr/>
    </dgm:pt>
    <dgm:pt modelId="{3F68A110-BC2E-C04C-987C-14B94C6F7832}" type="pres">
      <dgm:prSet presAssocID="{86843704-74E1-47CF-9644-2FC82D87398A}" presName="composite" presStyleCnt="0"/>
      <dgm:spPr/>
    </dgm:pt>
    <dgm:pt modelId="{AEBC32B2-8AE0-CF42-A01D-F9517F1A00CC}" type="pres">
      <dgm:prSet presAssocID="{86843704-74E1-47CF-9644-2FC82D87398A}" presName="background" presStyleLbl="node0" presStyleIdx="2" presStyleCnt="3"/>
      <dgm:spPr/>
    </dgm:pt>
    <dgm:pt modelId="{74C50B0C-22AA-2440-AC52-FE6D81D7B577}" type="pres">
      <dgm:prSet presAssocID="{86843704-74E1-47CF-9644-2FC82D87398A}" presName="text" presStyleLbl="fgAcc0" presStyleIdx="2" presStyleCnt="3">
        <dgm:presLayoutVars>
          <dgm:chPref val="3"/>
        </dgm:presLayoutVars>
      </dgm:prSet>
      <dgm:spPr/>
    </dgm:pt>
    <dgm:pt modelId="{BF8E93A6-0B88-8C43-B92F-8FF6BFD6BE34}" type="pres">
      <dgm:prSet presAssocID="{86843704-74E1-47CF-9644-2FC82D87398A}" presName="hierChild2" presStyleCnt="0"/>
      <dgm:spPr/>
    </dgm:pt>
  </dgm:ptLst>
  <dgm:cxnLst>
    <dgm:cxn modelId="{EC2AFC21-1BF1-954F-89D0-03B18A4CF178}" type="presOf" srcId="{86843704-74E1-47CF-9644-2FC82D87398A}" destId="{74C50B0C-22AA-2440-AC52-FE6D81D7B577}" srcOrd="0" destOrd="0" presId="urn:microsoft.com/office/officeart/2005/8/layout/hierarchy1"/>
    <dgm:cxn modelId="{8A5B1E22-489D-7641-9A07-40D4F39508C1}" type="presOf" srcId="{9C15C125-220A-48BE-9DF8-55386104436A}" destId="{0170DEF2-5D81-0F4C-8E11-6B7F7566D0BD}" srcOrd="0" destOrd="0" presId="urn:microsoft.com/office/officeart/2005/8/layout/hierarchy1"/>
    <dgm:cxn modelId="{99DFDF2D-0583-40B6-83CE-C5D2DA4524E3}" srcId="{9C15C125-220A-48BE-9DF8-55386104436A}" destId="{089DDEA0-C8DF-44BE-BB37-F4CC93239CBD}" srcOrd="0" destOrd="0" parTransId="{BCBDE441-0F8B-4FF2-9891-67FE363469D1}" sibTransId="{4F6C171C-0927-415C-9705-D99786402099}"/>
    <dgm:cxn modelId="{9002FE8D-9904-44C2-BAAA-4F76213A2784}" srcId="{9C15C125-220A-48BE-9DF8-55386104436A}" destId="{7844AABB-2A8D-4EA7-B6E0-DB4FCBE67B0F}" srcOrd="1" destOrd="0" parTransId="{7E00B052-8581-4FF0-AB4F-2CE8FC4B84A9}" sibTransId="{44D852E8-5D2B-4EB9-93FB-5B63B8C8A414}"/>
    <dgm:cxn modelId="{7289D59F-F1A9-4ABB-B2AF-79D595B2994C}" srcId="{9C15C125-220A-48BE-9DF8-55386104436A}" destId="{86843704-74E1-47CF-9644-2FC82D87398A}" srcOrd="2" destOrd="0" parTransId="{F3368DFC-46A1-4035-841F-F2F8CC79B71B}" sibTransId="{C6A078E1-7718-464C-869B-9DE71FC1FD4C}"/>
    <dgm:cxn modelId="{514F20AC-C2B3-6D42-9C43-F51D09A602CC}" type="presOf" srcId="{7844AABB-2A8D-4EA7-B6E0-DB4FCBE67B0F}" destId="{58340FE5-EF8B-0B4F-A157-21882B8AE703}" srcOrd="0" destOrd="0" presId="urn:microsoft.com/office/officeart/2005/8/layout/hierarchy1"/>
    <dgm:cxn modelId="{6122BCFC-2D2B-6A4A-8682-B59090A16C70}" type="presOf" srcId="{089DDEA0-C8DF-44BE-BB37-F4CC93239CBD}" destId="{2AC5D282-4D3E-844B-914B-2ABD6A6D3EE1}" srcOrd="0" destOrd="0" presId="urn:microsoft.com/office/officeart/2005/8/layout/hierarchy1"/>
    <dgm:cxn modelId="{F881ABBC-790D-254D-A829-129A38A95A89}" type="presParOf" srcId="{0170DEF2-5D81-0F4C-8E11-6B7F7566D0BD}" destId="{AB3F88D3-4CFA-354F-B8BD-6A6AB6944C84}" srcOrd="0" destOrd="0" presId="urn:microsoft.com/office/officeart/2005/8/layout/hierarchy1"/>
    <dgm:cxn modelId="{447CE84C-5787-4D46-8184-17F91E434E46}" type="presParOf" srcId="{AB3F88D3-4CFA-354F-B8BD-6A6AB6944C84}" destId="{03357A8D-3527-EA47-A556-17F7AD2B82FF}" srcOrd="0" destOrd="0" presId="urn:microsoft.com/office/officeart/2005/8/layout/hierarchy1"/>
    <dgm:cxn modelId="{310A81B2-7C23-3C4C-8A68-3137042E7468}" type="presParOf" srcId="{03357A8D-3527-EA47-A556-17F7AD2B82FF}" destId="{D56CBD4F-CF0D-3443-BBEE-F7BA5E3435D6}" srcOrd="0" destOrd="0" presId="urn:microsoft.com/office/officeart/2005/8/layout/hierarchy1"/>
    <dgm:cxn modelId="{92F43CFE-FF5A-FD4C-9D59-A50AF97E1942}" type="presParOf" srcId="{03357A8D-3527-EA47-A556-17F7AD2B82FF}" destId="{2AC5D282-4D3E-844B-914B-2ABD6A6D3EE1}" srcOrd="1" destOrd="0" presId="urn:microsoft.com/office/officeart/2005/8/layout/hierarchy1"/>
    <dgm:cxn modelId="{BA00A810-9567-0646-A410-39ABE82057E7}" type="presParOf" srcId="{AB3F88D3-4CFA-354F-B8BD-6A6AB6944C84}" destId="{0F05176A-2B56-8843-8F3F-80428DC0E2DC}" srcOrd="1" destOrd="0" presId="urn:microsoft.com/office/officeart/2005/8/layout/hierarchy1"/>
    <dgm:cxn modelId="{70323D0D-6B0F-AB4B-8616-6086DCC12D9C}" type="presParOf" srcId="{0170DEF2-5D81-0F4C-8E11-6B7F7566D0BD}" destId="{18CE4C99-C380-0845-A775-4D9C65F36DD0}" srcOrd="1" destOrd="0" presId="urn:microsoft.com/office/officeart/2005/8/layout/hierarchy1"/>
    <dgm:cxn modelId="{DFAF1600-B122-F14D-BB74-A48C04647ECA}" type="presParOf" srcId="{18CE4C99-C380-0845-A775-4D9C65F36DD0}" destId="{CBD67EEA-960F-2349-A338-91DC795F4778}" srcOrd="0" destOrd="0" presId="urn:microsoft.com/office/officeart/2005/8/layout/hierarchy1"/>
    <dgm:cxn modelId="{B1770B15-C59E-7C47-B2A4-12CB6B6B7D5F}" type="presParOf" srcId="{CBD67EEA-960F-2349-A338-91DC795F4778}" destId="{A639E0CA-71A6-5E41-B5D7-CE1AF7539C4F}" srcOrd="0" destOrd="0" presId="urn:microsoft.com/office/officeart/2005/8/layout/hierarchy1"/>
    <dgm:cxn modelId="{07E736F9-4F54-7C48-8660-BA4C27FCAC01}" type="presParOf" srcId="{CBD67EEA-960F-2349-A338-91DC795F4778}" destId="{58340FE5-EF8B-0B4F-A157-21882B8AE703}" srcOrd="1" destOrd="0" presId="urn:microsoft.com/office/officeart/2005/8/layout/hierarchy1"/>
    <dgm:cxn modelId="{94F258E8-2D2B-8349-821D-6CB00043A4BA}" type="presParOf" srcId="{18CE4C99-C380-0845-A775-4D9C65F36DD0}" destId="{D9861FDA-A1BD-494E-9342-571CD7B58EFF}" srcOrd="1" destOrd="0" presId="urn:microsoft.com/office/officeart/2005/8/layout/hierarchy1"/>
    <dgm:cxn modelId="{36F55097-FE8C-8042-B1E3-87F80629E50C}" type="presParOf" srcId="{0170DEF2-5D81-0F4C-8E11-6B7F7566D0BD}" destId="{4BBABCF3-F8E4-5040-B3C2-9F946BCC2731}" srcOrd="2" destOrd="0" presId="urn:microsoft.com/office/officeart/2005/8/layout/hierarchy1"/>
    <dgm:cxn modelId="{F344CC9A-5977-E348-8023-9644560E691F}" type="presParOf" srcId="{4BBABCF3-F8E4-5040-B3C2-9F946BCC2731}" destId="{3F68A110-BC2E-C04C-987C-14B94C6F7832}" srcOrd="0" destOrd="0" presId="urn:microsoft.com/office/officeart/2005/8/layout/hierarchy1"/>
    <dgm:cxn modelId="{68F52319-ABCF-944B-9223-F6E6D68B7870}" type="presParOf" srcId="{3F68A110-BC2E-C04C-987C-14B94C6F7832}" destId="{AEBC32B2-8AE0-CF42-A01D-F9517F1A00CC}" srcOrd="0" destOrd="0" presId="urn:microsoft.com/office/officeart/2005/8/layout/hierarchy1"/>
    <dgm:cxn modelId="{C477D981-8430-E946-BCB0-70374957206B}" type="presParOf" srcId="{3F68A110-BC2E-C04C-987C-14B94C6F7832}" destId="{74C50B0C-22AA-2440-AC52-FE6D81D7B577}" srcOrd="1" destOrd="0" presId="urn:microsoft.com/office/officeart/2005/8/layout/hierarchy1"/>
    <dgm:cxn modelId="{2180C91C-7F28-BC47-B586-39A4A82FEFE9}" type="presParOf" srcId="{4BBABCF3-F8E4-5040-B3C2-9F946BCC2731}" destId="{BF8E93A6-0B88-8C43-B92F-8FF6BFD6BE34}" srcOrd="1" destOrd="0" presId="urn:microsoft.com/office/officeart/2005/8/layout/hierarchy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D2ECCD-5C95-6E46-8706-FBA2A422ADC1}">
      <dsp:nvSpPr>
        <dsp:cNvPr id="0" name=""/>
        <dsp:cNvSpPr/>
      </dsp:nvSpPr>
      <dsp:spPr>
        <a:xfrm>
          <a:off x="0" y="72076"/>
          <a:ext cx="7424423" cy="2702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IN" sz="1100" kern="1200"/>
            <a:t>Team Member Roles and Responsibilities</a:t>
          </a:r>
          <a:endParaRPr lang="en-US" sz="1100" kern="1200"/>
        </a:p>
      </dsp:txBody>
      <dsp:txXfrm>
        <a:off x="13193" y="85269"/>
        <a:ext cx="7398037" cy="243884"/>
      </dsp:txXfrm>
    </dsp:sp>
    <dsp:sp modelId="{BB2E66CE-2601-E343-B6C9-E26AE5E5698E}">
      <dsp:nvSpPr>
        <dsp:cNvPr id="0" name=""/>
        <dsp:cNvSpPr/>
      </dsp:nvSpPr>
      <dsp:spPr>
        <a:xfrm>
          <a:off x="0" y="374026"/>
          <a:ext cx="7424423" cy="270270"/>
        </a:xfrm>
        <a:prstGeom prst="roundRect">
          <a:avLst/>
        </a:prstGeom>
        <a:solidFill>
          <a:schemeClr val="accent2">
            <a:hueOff val="-93433"/>
            <a:satOff val="-26"/>
            <a:lumOff val="4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IN" sz="1100" kern="1200"/>
            <a:t>Improvements from Professor Feedback</a:t>
          </a:r>
          <a:endParaRPr lang="en-US" sz="1100" kern="1200"/>
        </a:p>
      </dsp:txBody>
      <dsp:txXfrm>
        <a:off x="13193" y="387219"/>
        <a:ext cx="7398037" cy="243884"/>
      </dsp:txXfrm>
    </dsp:sp>
    <dsp:sp modelId="{DA5BECA6-9EA2-334D-AFEF-54D00E574A18}">
      <dsp:nvSpPr>
        <dsp:cNvPr id="0" name=""/>
        <dsp:cNvSpPr/>
      </dsp:nvSpPr>
      <dsp:spPr>
        <a:xfrm>
          <a:off x="0" y="675976"/>
          <a:ext cx="7424423" cy="270270"/>
        </a:xfrm>
        <a:prstGeom prst="roundRect">
          <a:avLst/>
        </a:prstGeom>
        <a:solidFill>
          <a:schemeClr val="accent2">
            <a:hueOff val="-186866"/>
            <a:satOff val="-52"/>
            <a:lumOff val="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IN" sz="1100" kern="1200"/>
            <a:t>Project Description</a:t>
          </a:r>
          <a:endParaRPr lang="en-US" sz="1100" kern="1200"/>
        </a:p>
      </dsp:txBody>
      <dsp:txXfrm>
        <a:off x="13193" y="689169"/>
        <a:ext cx="7398037" cy="243884"/>
      </dsp:txXfrm>
    </dsp:sp>
    <dsp:sp modelId="{0BA1CD65-3DBE-6946-9FAF-30822CEB1AA9}">
      <dsp:nvSpPr>
        <dsp:cNvPr id="0" name=""/>
        <dsp:cNvSpPr/>
      </dsp:nvSpPr>
      <dsp:spPr>
        <a:xfrm>
          <a:off x="0" y="977926"/>
          <a:ext cx="7424423" cy="270270"/>
        </a:xfrm>
        <a:prstGeom prst="roundRect">
          <a:avLst/>
        </a:prstGeom>
        <a:solidFill>
          <a:schemeClr val="accent2">
            <a:hueOff val="-280298"/>
            <a:satOff val="-78"/>
            <a:lumOff val="13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IN" sz="1100" kern="1200"/>
            <a:t>Team Working Agreement</a:t>
          </a:r>
          <a:endParaRPr lang="en-US" sz="1100" kern="1200"/>
        </a:p>
      </dsp:txBody>
      <dsp:txXfrm>
        <a:off x="13193" y="991119"/>
        <a:ext cx="7398037" cy="243884"/>
      </dsp:txXfrm>
    </dsp:sp>
    <dsp:sp modelId="{87D6031B-DDA5-E34F-A96B-99375808CD4D}">
      <dsp:nvSpPr>
        <dsp:cNvPr id="0" name=""/>
        <dsp:cNvSpPr/>
      </dsp:nvSpPr>
      <dsp:spPr>
        <a:xfrm>
          <a:off x="0" y="1279876"/>
          <a:ext cx="7424423" cy="270270"/>
        </a:xfrm>
        <a:prstGeom prst="roundRect">
          <a:avLst/>
        </a:prstGeom>
        <a:solidFill>
          <a:schemeClr val="accent2">
            <a:hueOff val="-373731"/>
            <a:satOff val="-105"/>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IN" sz="1100" kern="1200"/>
            <a:t>Personas</a:t>
          </a:r>
          <a:endParaRPr lang="en-US" sz="1100" kern="1200"/>
        </a:p>
      </dsp:txBody>
      <dsp:txXfrm>
        <a:off x="13193" y="1293069"/>
        <a:ext cx="7398037" cy="243884"/>
      </dsp:txXfrm>
    </dsp:sp>
    <dsp:sp modelId="{9F73A7C0-85D1-D449-8B81-51170427563A}">
      <dsp:nvSpPr>
        <dsp:cNvPr id="0" name=""/>
        <dsp:cNvSpPr/>
      </dsp:nvSpPr>
      <dsp:spPr>
        <a:xfrm>
          <a:off x="0" y="1581826"/>
          <a:ext cx="7424423" cy="270270"/>
        </a:xfrm>
        <a:prstGeom prst="roundRect">
          <a:avLst/>
        </a:prstGeom>
        <a:solidFill>
          <a:schemeClr val="accent2">
            <a:hueOff val="-467164"/>
            <a:satOff val="-131"/>
            <a:lumOff val="22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IN" sz="1100" kern="1200"/>
            <a:t>MVP</a:t>
          </a:r>
          <a:endParaRPr lang="en-US" sz="1100" kern="1200"/>
        </a:p>
      </dsp:txBody>
      <dsp:txXfrm>
        <a:off x="13193" y="1595019"/>
        <a:ext cx="7398037" cy="243884"/>
      </dsp:txXfrm>
    </dsp:sp>
    <dsp:sp modelId="{10AB8CE4-9D0B-FE4F-9570-1BC392A3FC1B}">
      <dsp:nvSpPr>
        <dsp:cNvPr id="0" name=""/>
        <dsp:cNvSpPr/>
      </dsp:nvSpPr>
      <dsp:spPr>
        <a:xfrm>
          <a:off x="0" y="1883776"/>
          <a:ext cx="7424423" cy="270270"/>
        </a:xfrm>
        <a:prstGeom prst="roundRect">
          <a:avLst/>
        </a:prstGeom>
        <a:solidFill>
          <a:schemeClr val="accent2">
            <a:hueOff val="-560597"/>
            <a:satOff val="-157"/>
            <a:lumOff val="2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IN" sz="1100" kern="1200"/>
            <a:t>Technologies</a:t>
          </a:r>
          <a:endParaRPr lang="en-US" sz="1100" kern="1200"/>
        </a:p>
      </dsp:txBody>
      <dsp:txXfrm>
        <a:off x="13193" y="1896969"/>
        <a:ext cx="7398037" cy="243884"/>
      </dsp:txXfrm>
    </dsp:sp>
    <dsp:sp modelId="{A770E686-64DE-5544-9A6E-DDB9822E4691}">
      <dsp:nvSpPr>
        <dsp:cNvPr id="0" name=""/>
        <dsp:cNvSpPr/>
      </dsp:nvSpPr>
      <dsp:spPr>
        <a:xfrm>
          <a:off x="0" y="2185727"/>
          <a:ext cx="7424423" cy="270270"/>
        </a:xfrm>
        <a:prstGeom prst="roundRect">
          <a:avLst/>
        </a:prstGeom>
        <a:solidFill>
          <a:schemeClr val="accent2">
            <a:hueOff val="-654029"/>
            <a:satOff val="-183"/>
            <a:lumOff val="30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IN" sz="1100" kern="1200"/>
            <a:t>Algorithms</a:t>
          </a:r>
          <a:endParaRPr lang="en-US" sz="1100" kern="1200"/>
        </a:p>
      </dsp:txBody>
      <dsp:txXfrm>
        <a:off x="13193" y="2198920"/>
        <a:ext cx="7398037" cy="243884"/>
      </dsp:txXfrm>
    </dsp:sp>
    <dsp:sp modelId="{3FE22F90-6D29-B549-AF70-6F9584831A6D}">
      <dsp:nvSpPr>
        <dsp:cNvPr id="0" name=""/>
        <dsp:cNvSpPr/>
      </dsp:nvSpPr>
      <dsp:spPr>
        <a:xfrm>
          <a:off x="0" y="2487677"/>
          <a:ext cx="7424423" cy="270270"/>
        </a:xfrm>
        <a:prstGeom prst="roundRect">
          <a:avLst/>
        </a:prstGeom>
        <a:solidFill>
          <a:schemeClr val="accent2">
            <a:hueOff val="-747462"/>
            <a:satOff val="-209"/>
            <a:lumOff val="35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IN" sz="1100" kern="1200"/>
            <a:t>Diagrams</a:t>
          </a:r>
          <a:endParaRPr lang="en-US" sz="1100" kern="1200"/>
        </a:p>
      </dsp:txBody>
      <dsp:txXfrm>
        <a:off x="13193" y="2500870"/>
        <a:ext cx="7398037" cy="243884"/>
      </dsp:txXfrm>
    </dsp:sp>
    <dsp:sp modelId="{BC066764-F284-4C4B-B269-FB7DF13DA93E}">
      <dsp:nvSpPr>
        <dsp:cNvPr id="0" name=""/>
        <dsp:cNvSpPr/>
      </dsp:nvSpPr>
      <dsp:spPr>
        <a:xfrm>
          <a:off x="0" y="2789627"/>
          <a:ext cx="7424423" cy="270270"/>
        </a:xfrm>
        <a:prstGeom prst="roundRect">
          <a:avLst/>
        </a:prstGeom>
        <a:solidFill>
          <a:schemeClr val="accent2">
            <a:hueOff val="-840895"/>
            <a:satOff val="-235"/>
            <a:lumOff val="39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IN" sz="1100" kern="1200"/>
            <a:t>Product Backlog</a:t>
          </a:r>
          <a:endParaRPr lang="en-US" sz="1100" kern="1200"/>
        </a:p>
      </dsp:txBody>
      <dsp:txXfrm>
        <a:off x="13193" y="2802820"/>
        <a:ext cx="7398037" cy="243884"/>
      </dsp:txXfrm>
    </dsp:sp>
    <dsp:sp modelId="{86C37358-9A0E-E640-94EC-37395F7A98DE}">
      <dsp:nvSpPr>
        <dsp:cNvPr id="0" name=""/>
        <dsp:cNvSpPr/>
      </dsp:nvSpPr>
      <dsp:spPr>
        <a:xfrm>
          <a:off x="0" y="3091577"/>
          <a:ext cx="7424423" cy="270270"/>
        </a:xfrm>
        <a:prstGeom prst="roundRect">
          <a:avLst/>
        </a:prstGeom>
        <a:solidFill>
          <a:schemeClr val="accent2">
            <a:hueOff val="-934328"/>
            <a:satOff val="-261"/>
            <a:lumOff val="44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IN" sz="1100" kern="1200"/>
            <a:t>Sprint 1 Backlog</a:t>
          </a:r>
          <a:endParaRPr lang="en-US" sz="1100" kern="1200"/>
        </a:p>
      </dsp:txBody>
      <dsp:txXfrm>
        <a:off x="13193" y="3104770"/>
        <a:ext cx="7398037" cy="243884"/>
      </dsp:txXfrm>
    </dsp:sp>
    <dsp:sp modelId="{C180A60F-B4CB-EC49-A4CC-4A5AE7907050}">
      <dsp:nvSpPr>
        <dsp:cNvPr id="0" name=""/>
        <dsp:cNvSpPr/>
      </dsp:nvSpPr>
      <dsp:spPr>
        <a:xfrm>
          <a:off x="0" y="3393527"/>
          <a:ext cx="7424423" cy="270270"/>
        </a:xfrm>
        <a:prstGeom prst="roundRect">
          <a:avLst/>
        </a:prstGeom>
        <a:solidFill>
          <a:schemeClr val="accent2">
            <a:hueOff val="-1027760"/>
            <a:satOff val="-287"/>
            <a:lumOff val="48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IN" sz="1100" kern="1200"/>
            <a:t>Metrics</a:t>
          </a:r>
          <a:endParaRPr lang="en-US" sz="1100" kern="1200"/>
        </a:p>
      </dsp:txBody>
      <dsp:txXfrm>
        <a:off x="13193" y="3406720"/>
        <a:ext cx="7398037" cy="243884"/>
      </dsp:txXfrm>
    </dsp:sp>
    <dsp:sp modelId="{FE59686F-B7FF-C04A-9C12-ECA3B4A79D13}">
      <dsp:nvSpPr>
        <dsp:cNvPr id="0" name=""/>
        <dsp:cNvSpPr/>
      </dsp:nvSpPr>
      <dsp:spPr>
        <a:xfrm>
          <a:off x="0" y="3695477"/>
          <a:ext cx="7424423" cy="270270"/>
        </a:xfrm>
        <a:prstGeom prst="roundRect">
          <a:avLst/>
        </a:prstGeom>
        <a:solidFill>
          <a:schemeClr val="accent2">
            <a:hueOff val="-1121193"/>
            <a:satOff val="-314"/>
            <a:lumOff val="5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IN" sz="1100" kern="1200"/>
            <a:t>Retrospective</a:t>
          </a:r>
          <a:endParaRPr lang="en-US" sz="1100" kern="1200"/>
        </a:p>
      </dsp:txBody>
      <dsp:txXfrm>
        <a:off x="13193" y="3708670"/>
        <a:ext cx="7398037" cy="243884"/>
      </dsp:txXfrm>
    </dsp:sp>
    <dsp:sp modelId="{FEFD3DD0-6551-6C47-BCBA-E2D17253495E}">
      <dsp:nvSpPr>
        <dsp:cNvPr id="0" name=""/>
        <dsp:cNvSpPr/>
      </dsp:nvSpPr>
      <dsp:spPr>
        <a:xfrm>
          <a:off x="0" y="3997427"/>
          <a:ext cx="7424423" cy="270270"/>
        </a:xfrm>
        <a:prstGeom prst="roundRect">
          <a:avLst/>
        </a:prstGeom>
        <a:solidFill>
          <a:schemeClr val="accent2">
            <a:hueOff val="-1214626"/>
            <a:satOff val="-340"/>
            <a:lumOff val="57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IN" sz="1100" kern="1200"/>
            <a:t>Sprint 2</a:t>
          </a:r>
          <a:endParaRPr lang="en-US" sz="1100" kern="1200"/>
        </a:p>
      </dsp:txBody>
      <dsp:txXfrm>
        <a:off x="13193" y="4010620"/>
        <a:ext cx="7398037" cy="243884"/>
      </dsp:txXfrm>
    </dsp:sp>
    <dsp:sp modelId="{C0E958AA-F31C-0044-9D9A-1C8A3D3EB8AC}">
      <dsp:nvSpPr>
        <dsp:cNvPr id="0" name=""/>
        <dsp:cNvSpPr/>
      </dsp:nvSpPr>
      <dsp:spPr>
        <a:xfrm>
          <a:off x="0" y="4299377"/>
          <a:ext cx="7424423" cy="270270"/>
        </a:xfrm>
        <a:prstGeom prst="roundRect">
          <a:avLst/>
        </a:prstGeom>
        <a:solidFill>
          <a:schemeClr val="accent2">
            <a:hueOff val="-1308059"/>
            <a:satOff val="-366"/>
            <a:lumOff val="61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IN" sz="1100" kern="1200"/>
            <a:t>Project Demo - Sprint 1</a:t>
          </a:r>
          <a:endParaRPr lang="en-US" sz="1100" kern="1200"/>
        </a:p>
      </dsp:txBody>
      <dsp:txXfrm>
        <a:off x="13193" y="4312570"/>
        <a:ext cx="7398037" cy="243884"/>
      </dsp:txXfrm>
    </dsp:sp>
    <dsp:sp modelId="{52EB6179-5076-474D-9BEB-4350B054FDDA}">
      <dsp:nvSpPr>
        <dsp:cNvPr id="0" name=""/>
        <dsp:cNvSpPr/>
      </dsp:nvSpPr>
      <dsp:spPr>
        <a:xfrm>
          <a:off x="0" y="4601327"/>
          <a:ext cx="7424423" cy="270270"/>
        </a:xfrm>
        <a:prstGeom prst="roundRect">
          <a:avLst/>
        </a:prstGeom>
        <a:solidFill>
          <a:schemeClr val="accent2">
            <a:hueOff val="-1401492"/>
            <a:satOff val="-392"/>
            <a:lumOff val="66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IN" sz="1100" kern="1200"/>
            <a:t>GitHub Link</a:t>
          </a:r>
          <a:endParaRPr lang="en-US" sz="1100" kern="1200"/>
        </a:p>
      </dsp:txBody>
      <dsp:txXfrm>
        <a:off x="13193" y="4614520"/>
        <a:ext cx="7398037" cy="243884"/>
      </dsp:txXfrm>
    </dsp:sp>
    <dsp:sp modelId="{297C245C-3470-E841-BE22-7F39E38C58C2}">
      <dsp:nvSpPr>
        <dsp:cNvPr id="0" name=""/>
        <dsp:cNvSpPr/>
      </dsp:nvSpPr>
      <dsp:spPr>
        <a:xfrm>
          <a:off x="0" y="4903277"/>
          <a:ext cx="7424423" cy="270270"/>
        </a:xfrm>
        <a:prstGeom prst="roundRect">
          <a:avLst/>
        </a:prstGeom>
        <a:solidFill>
          <a:schemeClr val="accent2">
            <a:hueOff val="-1494924"/>
            <a:satOff val="-418"/>
            <a:lumOff val="7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IN" sz="1100" kern="1200"/>
            <a:t>Live Application Demo</a:t>
          </a:r>
          <a:endParaRPr lang="en-US" sz="1100" kern="1200"/>
        </a:p>
      </dsp:txBody>
      <dsp:txXfrm>
        <a:off x="13193" y="4916470"/>
        <a:ext cx="7398037" cy="2438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A93D9D-653E-7C4D-8494-C7B598119290}">
      <dsp:nvSpPr>
        <dsp:cNvPr id="0" name=""/>
        <dsp:cNvSpPr/>
      </dsp:nvSpPr>
      <dsp:spPr>
        <a:xfrm>
          <a:off x="3138" y="921856"/>
          <a:ext cx="2240795" cy="142290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CBC5D1-2DC6-7743-803E-7237F6BE813F}">
      <dsp:nvSpPr>
        <dsp:cNvPr id="0" name=""/>
        <dsp:cNvSpPr/>
      </dsp:nvSpPr>
      <dsp:spPr>
        <a:xfrm>
          <a:off x="252115" y="1158384"/>
          <a:ext cx="2240795" cy="142290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b="1" kern="1200"/>
            <a:t>US1</a:t>
          </a:r>
          <a:r>
            <a:rPr lang="en-IN" sz="2400" kern="1200"/>
            <a:t> – Basic Dashboard UI</a:t>
          </a:r>
          <a:endParaRPr lang="en-US" sz="2400" kern="1200"/>
        </a:p>
      </dsp:txBody>
      <dsp:txXfrm>
        <a:off x="293790" y="1200059"/>
        <a:ext cx="2157445" cy="1339555"/>
      </dsp:txXfrm>
    </dsp:sp>
    <dsp:sp modelId="{E321BF23-9F71-314B-B482-094ADB967A26}">
      <dsp:nvSpPr>
        <dsp:cNvPr id="0" name=""/>
        <dsp:cNvSpPr/>
      </dsp:nvSpPr>
      <dsp:spPr>
        <a:xfrm>
          <a:off x="2741889" y="921856"/>
          <a:ext cx="2240795" cy="142290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4A33AC-A91B-A047-9397-134D0774F8A4}">
      <dsp:nvSpPr>
        <dsp:cNvPr id="0" name=""/>
        <dsp:cNvSpPr/>
      </dsp:nvSpPr>
      <dsp:spPr>
        <a:xfrm>
          <a:off x="2990866" y="1158384"/>
          <a:ext cx="2240795" cy="142290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b="1" kern="1200"/>
            <a:t>US2</a:t>
          </a:r>
          <a:r>
            <a:rPr lang="en-IN" sz="2400" kern="1200"/>
            <a:t> – Profile Setup UI</a:t>
          </a:r>
          <a:endParaRPr lang="en-US" sz="2400" kern="1200"/>
        </a:p>
      </dsp:txBody>
      <dsp:txXfrm>
        <a:off x="3032541" y="1200059"/>
        <a:ext cx="2157445" cy="1339555"/>
      </dsp:txXfrm>
    </dsp:sp>
    <dsp:sp modelId="{96E7F904-E247-D449-8D80-A1EF12E8598A}">
      <dsp:nvSpPr>
        <dsp:cNvPr id="0" name=""/>
        <dsp:cNvSpPr/>
      </dsp:nvSpPr>
      <dsp:spPr>
        <a:xfrm>
          <a:off x="5480639" y="921856"/>
          <a:ext cx="2240795" cy="142290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553A74-B799-5547-943A-A7AB03684C1B}">
      <dsp:nvSpPr>
        <dsp:cNvPr id="0" name=""/>
        <dsp:cNvSpPr/>
      </dsp:nvSpPr>
      <dsp:spPr>
        <a:xfrm>
          <a:off x="5729616" y="1158384"/>
          <a:ext cx="2240795" cy="142290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b="1" kern="1200"/>
            <a:t>US3</a:t>
          </a:r>
          <a:r>
            <a:rPr lang="en-IN" sz="2400" kern="1200"/>
            <a:t> – Recommendation Placeholder UI</a:t>
          </a:r>
          <a:endParaRPr lang="en-US" sz="2400" kern="1200"/>
        </a:p>
      </dsp:txBody>
      <dsp:txXfrm>
        <a:off x="5771291" y="1200059"/>
        <a:ext cx="2157445" cy="1339555"/>
      </dsp:txXfrm>
    </dsp:sp>
    <dsp:sp modelId="{DAD1D167-F6AA-414D-B93B-3F28206D6990}">
      <dsp:nvSpPr>
        <dsp:cNvPr id="0" name=""/>
        <dsp:cNvSpPr/>
      </dsp:nvSpPr>
      <dsp:spPr>
        <a:xfrm>
          <a:off x="8219390" y="921856"/>
          <a:ext cx="2240795" cy="142290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5FDF8A-7416-4045-934D-53B79A7207F5}">
      <dsp:nvSpPr>
        <dsp:cNvPr id="0" name=""/>
        <dsp:cNvSpPr/>
      </dsp:nvSpPr>
      <dsp:spPr>
        <a:xfrm>
          <a:off x="8468367" y="1158384"/>
          <a:ext cx="2240795" cy="142290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b="1" kern="1200"/>
            <a:t>TS1</a:t>
          </a:r>
          <a:r>
            <a:rPr lang="en-IN" sz="2400" kern="1200"/>
            <a:t> – Front-End Framework Setup</a:t>
          </a:r>
          <a:endParaRPr lang="en-US" sz="2400" kern="1200"/>
        </a:p>
      </dsp:txBody>
      <dsp:txXfrm>
        <a:off x="8510042" y="1200059"/>
        <a:ext cx="2157445" cy="13395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6CBD4F-CF0D-3443-BBEE-F7BA5E3435D6}">
      <dsp:nvSpPr>
        <dsp:cNvPr id="0" name=""/>
        <dsp:cNvSpPr/>
      </dsp:nvSpPr>
      <dsp:spPr>
        <a:xfrm>
          <a:off x="0" y="635987"/>
          <a:ext cx="3012834" cy="19131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C5D282-4D3E-844B-914B-2ABD6A6D3EE1}">
      <dsp:nvSpPr>
        <dsp:cNvPr id="0" name=""/>
        <dsp:cNvSpPr/>
      </dsp:nvSpPr>
      <dsp:spPr>
        <a:xfrm>
          <a:off x="334759" y="954008"/>
          <a:ext cx="3012834" cy="19131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b="1" kern="1200"/>
            <a:t>Committed Story Points:</a:t>
          </a:r>
          <a:r>
            <a:rPr lang="en-IN" sz="2400" kern="1200"/>
            <a:t> 16</a:t>
          </a:r>
          <a:endParaRPr lang="en-US" sz="2400" kern="1200"/>
        </a:p>
      </dsp:txBody>
      <dsp:txXfrm>
        <a:off x="390793" y="1010042"/>
        <a:ext cx="2900766" cy="1801082"/>
      </dsp:txXfrm>
    </dsp:sp>
    <dsp:sp modelId="{A639E0CA-71A6-5E41-B5D7-CE1AF7539C4F}">
      <dsp:nvSpPr>
        <dsp:cNvPr id="0" name=""/>
        <dsp:cNvSpPr/>
      </dsp:nvSpPr>
      <dsp:spPr>
        <a:xfrm>
          <a:off x="3682353" y="635987"/>
          <a:ext cx="3012834" cy="19131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340FE5-EF8B-0B4F-A157-21882B8AE703}">
      <dsp:nvSpPr>
        <dsp:cNvPr id="0" name=""/>
        <dsp:cNvSpPr/>
      </dsp:nvSpPr>
      <dsp:spPr>
        <a:xfrm>
          <a:off x="4017113" y="954008"/>
          <a:ext cx="3012834" cy="19131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b="1" kern="1200" dirty="0"/>
            <a:t>Completed Story Points:</a:t>
          </a:r>
          <a:r>
            <a:rPr lang="en-IN" sz="2400" kern="1200" dirty="0"/>
            <a:t> 16</a:t>
          </a:r>
          <a:endParaRPr lang="en-US" sz="2400" kern="1200" dirty="0"/>
        </a:p>
      </dsp:txBody>
      <dsp:txXfrm>
        <a:off x="4073147" y="1010042"/>
        <a:ext cx="2900766" cy="1801082"/>
      </dsp:txXfrm>
    </dsp:sp>
    <dsp:sp modelId="{AEBC32B2-8AE0-CF42-A01D-F9517F1A00CC}">
      <dsp:nvSpPr>
        <dsp:cNvPr id="0" name=""/>
        <dsp:cNvSpPr/>
      </dsp:nvSpPr>
      <dsp:spPr>
        <a:xfrm>
          <a:off x="7364707" y="635987"/>
          <a:ext cx="3012834" cy="19131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C50B0C-22AA-2440-AC52-FE6D81D7B577}">
      <dsp:nvSpPr>
        <dsp:cNvPr id="0" name=""/>
        <dsp:cNvSpPr/>
      </dsp:nvSpPr>
      <dsp:spPr>
        <a:xfrm>
          <a:off x="7699467" y="954008"/>
          <a:ext cx="3012834" cy="19131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b="1" kern="1200"/>
            <a:t>Completed/Committed Ratio:</a:t>
          </a:r>
          <a:r>
            <a:rPr lang="en-IN" sz="2400" kern="1200"/>
            <a:t> </a:t>
          </a:r>
          <a:r>
            <a:rPr lang="en-IN" sz="2400" b="1" kern="1200"/>
            <a:t>(16/16) × 100 = 100%</a:t>
          </a:r>
          <a:r>
            <a:rPr lang="en-IN" sz="2400" kern="1200"/>
            <a:t> </a:t>
          </a:r>
          <a:endParaRPr lang="en-US" sz="2400" kern="1200"/>
        </a:p>
      </dsp:txBody>
      <dsp:txXfrm>
        <a:off x="7755501" y="1010042"/>
        <a:ext cx="2900766" cy="180108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5711F0-4F7E-4802-9FC1-4A0F2F3159FF}" type="datetimeFigureOut">
              <a:rPr lang="en-US" smtClean="0"/>
              <a:t>3/12/25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516CE0-B53E-45E3-ABF9-577E43B1B1DD}" type="slidenum">
              <a:rPr lang="en-US" smtClean="0"/>
              <a:t>‹#›</a:t>
            </a:fld>
            <a:endParaRPr lang="en-US"/>
          </a:p>
        </p:txBody>
      </p:sp>
    </p:spTree>
    <p:extLst>
      <p:ext uri="{BB962C8B-B14F-4D97-AF65-F5344CB8AC3E}">
        <p14:creationId xmlns:p14="http://schemas.microsoft.com/office/powerpoint/2010/main" val="35445317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516CE0-B53E-45E3-ABF9-577E43B1B1DD}" type="slidenum">
              <a:rPr lang="en-US" smtClean="0"/>
              <a:t>42</a:t>
            </a:fld>
            <a:endParaRPr lang="en-US"/>
          </a:p>
        </p:txBody>
      </p:sp>
    </p:spTree>
    <p:extLst>
      <p:ext uri="{BB962C8B-B14F-4D97-AF65-F5344CB8AC3E}">
        <p14:creationId xmlns:p14="http://schemas.microsoft.com/office/powerpoint/2010/main" val="1757189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dirty="0"/>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11EAACC7-3B3F-47D1-959A-EF58926E955E}" type="datetimeFigureOut">
              <a:rPr lang="en-US" smtClean="0"/>
              <a:t>3/12/25</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718911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11EAACC7-3B3F-47D1-959A-EF58926E955E}" type="datetimeFigureOut">
              <a:rPr lang="en-US" smtClean="0"/>
              <a:t>3/12/25</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71252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11EAACC7-3B3F-47D1-959A-EF58926E955E}" type="datetimeFigureOut">
              <a:rPr lang="en-US" smtClean="0"/>
              <a:t>3/12/25</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013160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11EAACC7-3B3F-47D1-959A-EF58926E955E}" type="datetimeFigureOut">
              <a:rPr lang="en-US" smtClean="0"/>
              <a:t>3/12/25</a:t>
            </a:fld>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559052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11EAACC7-3B3F-47D1-959A-EF58926E955E}" type="datetimeFigureOut">
              <a:rPr lang="en-US" smtClean="0"/>
              <a:t>3/12/25</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949286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11EAACC7-3B3F-47D1-959A-EF58926E955E}" type="datetimeFigureOut">
              <a:rPr lang="en-US" smtClean="0"/>
              <a:t>3/12/25</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264151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11EAACC7-3B3F-47D1-959A-EF58926E955E}" type="datetimeFigureOut">
              <a:rPr lang="en-US" smtClean="0"/>
              <a:t>3/12/25</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630782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11EAACC7-3B3F-47D1-959A-EF58926E955E}" type="datetimeFigureOut">
              <a:rPr lang="en-US" smtClean="0"/>
              <a:t>3/12/25</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191575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11EAACC7-3B3F-47D1-959A-EF58926E955E}" type="datetimeFigureOut">
              <a:rPr lang="en-US" smtClean="0"/>
              <a:t>3/12/25</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782326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11EAACC7-3B3F-47D1-959A-EF58926E955E}" type="datetimeFigureOut">
              <a:rPr lang="en-US" smtClean="0"/>
              <a:t>3/12/25</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175417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11EAACC7-3B3F-47D1-959A-EF58926E955E}" type="datetimeFigureOut">
              <a:rPr lang="en-US" smtClean="0"/>
              <a:t>3/12/25</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622505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11EAACC7-3B3F-47D1-959A-EF58926E955E}" type="datetimeFigureOut">
              <a:rPr lang="en-US" smtClean="0"/>
              <a:t>3/12/25</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dirty="0"/>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a:t>
            </a:fld>
            <a:endParaRPr lang="en-US"/>
          </a:p>
        </p:txBody>
      </p:sp>
    </p:spTree>
    <p:extLst>
      <p:ext uri="{BB962C8B-B14F-4D97-AF65-F5344CB8AC3E}">
        <p14:creationId xmlns:p14="http://schemas.microsoft.com/office/powerpoint/2010/main" val="2221343468"/>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github.com/htmw/2025S-Techno-Stack"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2950D9A-4705-4314-961A-4F88B2CE4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13969F2-ED52-4E5C-B3FC-01E01B8B9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2"/>
            <a:ext cx="12192000" cy="68573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DA626A-63EA-25A4-F008-C84415D85C75}"/>
              </a:ext>
            </a:extLst>
          </p:cNvPr>
          <p:cNvSpPr>
            <a:spLocks noGrp="1"/>
          </p:cNvSpPr>
          <p:nvPr>
            <p:ph type="ctrTitle"/>
          </p:nvPr>
        </p:nvSpPr>
        <p:spPr>
          <a:xfrm>
            <a:off x="871870" y="749595"/>
            <a:ext cx="5645888" cy="3902149"/>
          </a:xfrm>
        </p:spPr>
        <p:txBody>
          <a:bodyPr anchor="t">
            <a:normAutofit/>
          </a:bodyPr>
          <a:lstStyle/>
          <a:p>
            <a:pPr algn="l"/>
            <a:r>
              <a:rPr lang="en-IN" dirty="0" err="1"/>
              <a:t>InvestIQ</a:t>
            </a:r>
            <a:endParaRPr lang="en-US" dirty="0"/>
          </a:p>
        </p:txBody>
      </p:sp>
      <p:sp>
        <p:nvSpPr>
          <p:cNvPr id="3" name="Subtitle 2">
            <a:extLst>
              <a:ext uri="{FF2B5EF4-FFF2-40B4-BE49-F238E27FC236}">
                <a16:creationId xmlns:a16="http://schemas.microsoft.com/office/drawing/2014/main" id="{AE247AF3-CBD4-89F1-C04A-2BB292B110FA}"/>
              </a:ext>
            </a:extLst>
          </p:cNvPr>
          <p:cNvSpPr>
            <a:spLocks noGrp="1"/>
          </p:cNvSpPr>
          <p:nvPr>
            <p:ph type="subTitle" idx="1"/>
          </p:nvPr>
        </p:nvSpPr>
        <p:spPr>
          <a:xfrm>
            <a:off x="871870" y="4651745"/>
            <a:ext cx="4890977" cy="999460"/>
          </a:xfrm>
        </p:spPr>
        <p:txBody>
          <a:bodyPr anchor="b">
            <a:normAutofit/>
          </a:bodyPr>
          <a:lstStyle/>
          <a:p>
            <a:pPr algn="l"/>
            <a:r>
              <a:rPr lang="en-US" dirty="0"/>
              <a:t>By Team 02 Techno Stack</a:t>
            </a:r>
            <a:endParaRPr lang="en-US"/>
          </a:p>
        </p:txBody>
      </p:sp>
      <p:pic>
        <p:nvPicPr>
          <p:cNvPr id="4" name="Picture 3">
            <a:extLst>
              <a:ext uri="{FF2B5EF4-FFF2-40B4-BE49-F238E27FC236}">
                <a16:creationId xmlns:a16="http://schemas.microsoft.com/office/drawing/2014/main" id="{E16347B8-01F7-49FB-5262-C2F066ECF0E1}"/>
              </a:ext>
            </a:extLst>
          </p:cNvPr>
          <p:cNvPicPr>
            <a:picLocks noChangeAspect="1"/>
          </p:cNvPicPr>
          <p:nvPr/>
        </p:nvPicPr>
        <p:blipFill>
          <a:blip r:embed="rId2"/>
          <a:srcRect l="42840" r="1" b="1"/>
          <a:stretch/>
        </p:blipFill>
        <p:spPr>
          <a:xfrm>
            <a:off x="5879804" y="-6350"/>
            <a:ext cx="6312196" cy="6874330"/>
          </a:xfrm>
          <a:custGeom>
            <a:avLst/>
            <a:gdLst/>
            <a:ahLst/>
            <a:cxnLst/>
            <a:rect l="l" t="t" r="r" b="b"/>
            <a:pathLst>
              <a:path w="6312196" h="6874330">
                <a:moveTo>
                  <a:pt x="2047193" y="0"/>
                </a:moveTo>
                <a:lnTo>
                  <a:pt x="6312196" y="0"/>
                </a:lnTo>
                <a:lnTo>
                  <a:pt x="6312196" y="6874330"/>
                </a:lnTo>
                <a:lnTo>
                  <a:pt x="0" y="6874330"/>
                </a:lnTo>
                <a:close/>
              </a:path>
            </a:pathLst>
          </a:custGeom>
        </p:spPr>
      </p:pic>
      <p:cxnSp>
        <p:nvCxnSpPr>
          <p:cNvPr id="13" name="Straight Connector 12">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634715" y="0"/>
            <a:ext cx="914401"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0331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FD9D67-72E9-07E4-AA66-AD8660F4EBDA}"/>
              </a:ext>
            </a:extLst>
          </p:cNvPr>
          <p:cNvSpPr>
            <a:spLocks noGrp="1"/>
          </p:cNvSpPr>
          <p:nvPr>
            <p:ph type="title"/>
          </p:nvPr>
        </p:nvSpPr>
        <p:spPr>
          <a:xfrm>
            <a:off x="5146159" y="685800"/>
            <a:ext cx="6238688" cy="1382233"/>
          </a:xfrm>
        </p:spPr>
        <p:txBody>
          <a:bodyPr>
            <a:normAutofit/>
          </a:bodyPr>
          <a:lstStyle/>
          <a:p>
            <a:r>
              <a:rPr lang="en-US" dirty="0"/>
              <a:t>Persona</a:t>
            </a:r>
          </a:p>
        </p:txBody>
      </p:sp>
      <p:pic>
        <p:nvPicPr>
          <p:cNvPr id="3074" name="Picture 2" descr="48,300+ 40 Year Old Man Serious Stock Photos, Pictures ...">
            <a:extLst>
              <a:ext uri="{FF2B5EF4-FFF2-40B4-BE49-F238E27FC236}">
                <a16:creationId xmlns:a16="http://schemas.microsoft.com/office/drawing/2014/main" id="{0A0686DA-32DD-24CC-4599-991F028BDB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2887" r="18889" b="2"/>
          <a:stretch/>
        </p:blipFill>
        <p:spPr bwMode="auto">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EF72479-ED62-1BE0-C1E0-CA97AD5BA862}"/>
              </a:ext>
            </a:extLst>
          </p:cNvPr>
          <p:cNvSpPr>
            <a:spLocks noGrp="1"/>
          </p:cNvSpPr>
          <p:nvPr>
            <p:ph idx="1"/>
          </p:nvPr>
        </p:nvSpPr>
        <p:spPr>
          <a:xfrm>
            <a:off x="5146158" y="1739900"/>
            <a:ext cx="6238687" cy="4864100"/>
          </a:xfrm>
        </p:spPr>
        <p:txBody>
          <a:bodyPr>
            <a:normAutofit lnSpcReduction="10000"/>
          </a:bodyPr>
          <a:lstStyle/>
          <a:p>
            <a:pPr marL="0" indent="0">
              <a:lnSpc>
                <a:spcPct val="90000"/>
              </a:lnSpc>
              <a:buNone/>
            </a:pPr>
            <a:r>
              <a:rPr lang="en-IN" sz="1700" b="1" dirty="0"/>
              <a:t>Thomas Shelby</a:t>
            </a:r>
            <a:endParaRPr lang="en-IN" sz="1700" dirty="0"/>
          </a:p>
          <a:p>
            <a:pPr>
              <a:lnSpc>
                <a:spcPct val="90000"/>
              </a:lnSpc>
              <a:buFont typeface="Arial" panose="020B0604020202020204" pitchFamily="34" charset="0"/>
              <a:buChar char="•"/>
            </a:pPr>
            <a:r>
              <a:rPr lang="en-IN" sz="1700" b="1" dirty="0"/>
              <a:t>Age: </a:t>
            </a:r>
            <a:r>
              <a:rPr lang="en-IN" sz="1700" dirty="0"/>
              <a:t>40 </a:t>
            </a:r>
            <a:r>
              <a:rPr lang="en-IN" sz="1700" b="1" dirty="0"/>
              <a:t> </a:t>
            </a:r>
          </a:p>
          <a:p>
            <a:pPr>
              <a:lnSpc>
                <a:spcPct val="90000"/>
              </a:lnSpc>
              <a:buFont typeface="Arial" panose="020B0604020202020204" pitchFamily="34" charset="0"/>
              <a:buChar char="•"/>
            </a:pPr>
            <a:r>
              <a:rPr lang="en-IN" sz="1700" b="1" dirty="0"/>
              <a:t>Occupation: </a:t>
            </a:r>
            <a:r>
              <a:rPr lang="en-IN" sz="1700" dirty="0"/>
              <a:t>Corporate Manager  </a:t>
            </a:r>
          </a:p>
          <a:p>
            <a:pPr>
              <a:lnSpc>
                <a:spcPct val="90000"/>
              </a:lnSpc>
              <a:buFont typeface="Arial" panose="020B0604020202020204" pitchFamily="34" charset="0"/>
              <a:buChar char="•"/>
            </a:pPr>
            <a:r>
              <a:rPr lang="en-IN" sz="1700" b="1" dirty="0"/>
              <a:t>Investment Experience: </a:t>
            </a:r>
            <a:r>
              <a:rPr lang="en-IN" sz="1700" dirty="0"/>
              <a:t>Beginner to Intermediate  </a:t>
            </a:r>
          </a:p>
          <a:p>
            <a:pPr>
              <a:lnSpc>
                <a:spcPct val="90000"/>
              </a:lnSpc>
              <a:buFont typeface="Arial" panose="020B0604020202020204" pitchFamily="34" charset="0"/>
              <a:buChar char="•"/>
            </a:pPr>
            <a:r>
              <a:rPr lang="en-IN" sz="1700" b="1" dirty="0"/>
              <a:t>Goals: </a:t>
            </a:r>
            <a:r>
              <a:rPr lang="en-IN" sz="1700" dirty="0"/>
              <a:t>Achieve steady portfolio growth by staying informed about key market developments through timely news updates.  </a:t>
            </a:r>
          </a:p>
          <a:p>
            <a:pPr>
              <a:lnSpc>
                <a:spcPct val="90000"/>
              </a:lnSpc>
              <a:buFont typeface="Arial" panose="020B0604020202020204" pitchFamily="34" charset="0"/>
              <a:buChar char="•"/>
            </a:pPr>
            <a:r>
              <a:rPr lang="en-IN" sz="1700" b="1" dirty="0"/>
              <a:t>Pain Points: </a:t>
            </a:r>
            <a:r>
              <a:rPr lang="en-IN" sz="1700" dirty="0"/>
              <a:t>Finds traditional investment platforms cluttered with irrelevant data and lacking a focused approach to current financial news. </a:t>
            </a:r>
            <a:r>
              <a:rPr lang="en-IN" sz="1700" b="1" dirty="0"/>
              <a:t> </a:t>
            </a:r>
          </a:p>
          <a:p>
            <a:pPr>
              <a:lnSpc>
                <a:spcPct val="90000"/>
              </a:lnSpc>
              <a:buFont typeface="Arial" panose="020B0604020202020204" pitchFamily="34" charset="0"/>
              <a:buChar char="•"/>
            </a:pPr>
            <a:r>
              <a:rPr lang="en-IN" sz="1700" b="1" dirty="0"/>
              <a:t>Description: </a:t>
            </a:r>
            <a:r>
              <a:rPr lang="en-IN" sz="1700" dirty="0"/>
              <a:t>With a busy schedule, Thomas needs a user-friendly platform that provides curated real-time news and actionable insights, enabling him to make confident, long-term financial decisions without continuously monitoring fluctuating stock figures</a:t>
            </a:r>
            <a:r>
              <a:rPr lang="en-IN" sz="1700" b="1" dirty="0"/>
              <a:t>.</a:t>
            </a:r>
          </a:p>
          <a:p>
            <a:pPr>
              <a:buFont typeface="Arial" panose="020B0604020202020204" pitchFamily="34" charset="0"/>
              <a:buChar char="•"/>
            </a:pPr>
            <a:r>
              <a:rPr lang="en-IN" sz="1700" b="1" dirty="0"/>
              <a:t>Challenges:</a:t>
            </a:r>
          </a:p>
          <a:p>
            <a:pPr lvl="1"/>
            <a:r>
              <a:rPr lang="en-IN" sz="1700" dirty="0"/>
              <a:t>Has limited time to stay updated on financial news and market changes.</a:t>
            </a:r>
          </a:p>
          <a:p>
            <a:pPr lvl="1"/>
            <a:r>
              <a:rPr lang="en-IN" sz="1700" dirty="0"/>
              <a:t>Prefers risk-averse investments but struggles with identifying safe and promising opportunities.</a:t>
            </a:r>
          </a:p>
          <a:p>
            <a:pPr>
              <a:lnSpc>
                <a:spcPct val="90000"/>
              </a:lnSpc>
              <a:buFont typeface="Arial" panose="020B0604020202020204" pitchFamily="34" charset="0"/>
              <a:buChar char="•"/>
            </a:pPr>
            <a:endParaRPr lang="en-IN" sz="1700" b="1" dirty="0"/>
          </a:p>
          <a:p>
            <a:pPr>
              <a:lnSpc>
                <a:spcPct val="90000"/>
              </a:lnSpc>
            </a:pPr>
            <a:endParaRPr lang="en-US" sz="1700" dirty="0"/>
          </a:p>
        </p:txBody>
      </p:sp>
      <p:cxnSp>
        <p:nvCxnSpPr>
          <p:cNvPr id="3081" name="Straight Connector 3080">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113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8B2BAECB-35E2-4DD9-8B8C-22D215DD0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244,400+ 35 Year Old Woman Portrait Stock Photos, Pictures &amp; Royalty-Free  Images - iStock | 35 year old woman portrait studio">
            <a:extLst>
              <a:ext uri="{FF2B5EF4-FFF2-40B4-BE49-F238E27FC236}">
                <a16:creationId xmlns:a16="http://schemas.microsoft.com/office/drawing/2014/main" id="{EAD3DAEC-EEA1-4D01-9AB4-20E5AF78D3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3332" r="37643"/>
          <a:stretch/>
        </p:blipFill>
        <p:spPr bwMode="auto">
          <a:xfrm>
            <a:off x="6938682" y="10"/>
            <a:ext cx="5253320" cy="6857990"/>
          </a:xfrm>
          <a:custGeom>
            <a:avLst/>
            <a:gdLst/>
            <a:ahLst/>
            <a:cxnLst/>
            <a:rect l="l" t="t" r="r" b="b"/>
            <a:pathLst>
              <a:path w="5253320" h="6858000">
                <a:moveTo>
                  <a:pt x="722088" y="0"/>
                </a:moveTo>
                <a:lnTo>
                  <a:pt x="5253320" y="0"/>
                </a:lnTo>
                <a:lnTo>
                  <a:pt x="525332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D43554F-6E6E-5F50-0268-F017CA74BC44}"/>
              </a:ext>
            </a:extLst>
          </p:cNvPr>
          <p:cNvSpPr>
            <a:spLocks noGrp="1"/>
          </p:cNvSpPr>
          <p:nvPr>
            <p:ph type="title"/>
          </p:nvPr>
        </p:nvSpPr>
        <p:spPr>
          <a:xfrm>
            <a:off x="1104901" y="467834"/>
            <a:ext cx="6132605" cy="1738422"/>
          </a:xfrm>
        </p:spPr>
        <p:txBody>
          <a:bodyPr>
            <a:normAutofit/>
          </a:bodyPr>
          <a:lstStyle/>
          <a:p>
            <a:r>
              <a:rPr lang="en-US" dirty="0"/>
              <a:t>Persona</a:t>
            </a:r>
          </a:p>
        </p:txBody>
      </p:sp>
      <p:cxnSp>
        <p:nvCxnSpPr>
          <p:cNvPr id="4105" name="Straight Connector 4104">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528235" y="0"/>
            <a:ext cx="6663765" cy="9920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D6D4782-2BC1-EAAB-1B34-23E6DD44891C}"/>
              </a:ext>
            </a:extLst>
          </p:cNvPr>
          <p:cNvSpPr>
            <a:spLocks noGrp="1"/>
          </p:cNvSpPr>
          <p:nvPr>
            <p:ph idx="1"/>
          </p:nvPr>
        </p:nvSpPr>
        <p:spPr>
          <a:xfrm>
            <a:off x="459443" y="1727200"/>
            <a:ext cx="6132605" cy="4838699"/>
          </a:xfrm>
        </p:spPr>
        <p:txBody>
          <a:bodyPr>
            <a:noAutofit/>
          </a:bodyPr>
          <a:lstStyle/>
          <a:p>
            <a:pPr marL="0" indent="0">
              <a:lnSpc>
                <a:spcPct val="90000"/>
              </a:lnSpc>
              <a:buNone/>
            </a:pPr>
            <a:r>
              <a:rPr lang="en-IN" sz="1600" b="1" dirty="0"/>
              <a:t>Sanjana Reddy</a:t>
            </a:r>
            <a:endParaRPr lang="en-IN" sz="1600" dirty="0"/>
          </a:p>
          <a:p>
            <a:pPr>
              <a:lnSpc>
                <a:spcPct val="90000"/>
              </a:lnSpc>
              <a:buFont typeface="Arial" panose="020B0604020202020204" pitchFamily="34" charset="0"/>
              <a:buChar char="•"/>
            </a:pPr>
            <a:r>
              <a:rPr lang="en-IN" sz="1600" b="1" dirty="0"/>
              <a:t>Age: </a:t>
            </a:r>
            <a:r>
              <a:rPr lang="en-IN" sz="1600" dirty="0"/>
              <a:t>35</a:t>
            </a:r>
          </a:p>
          <a:p>
            <a:pPr>
              <a:lnSpc>
                <a:spcPct val="90000"/>
              </a:lnSpc>
              <a:buFont typeface="Arial" panose="020B0604020202020204" pitchFamily="34" charset="0"/>
              <a:buChar char="•"/>
            </a:pPr>
            <a:r>
              <a:rPr lang="en-IN" sz="1600" b="1" dirty="0"/>
              <a:t>Occupation: </a:t>
            </a:r>
            <a:r>
              <a:rPr lang="en-IN" sz="1600" dirty="0"/>
              <a:t>Financial Analyst</a:t>
            </a:r>
          </a:p>
          <a:p>
            <a:pPr>
              <a:lnSpc>
                <a:spcPct val="90000"/>
              </a:lnSpc>
              <a:buFont typeface="Arial" panose="020B0604020202020204" pitchFamily="34" charset="0"/>
              <a:buChar char="•"/>
            </a:pPr>
            <a:r>
              <a:rPr lang="en-IN" sz="1600" b="1" dirty="0"/>
              <a:t>Investment Experience: </a:t>
            </a:r>
            <a:r>
              <a:rPr lang="en-IN" sz="1600" dirty="0"/>
              <a:t>Advanced</a:t>
            </a:r>
          </a:p>
          <a:p>
            <a:pPr>
              <a:lnSpc>
                <a:spcPct val="90000"/>
              </a:lnSpc>
              <a:buFont typeface="Arial" panose="020B0604020202020204" pitchFamily="34" charset="0"/>
              <a:buChar char="•"/>
            </a:pPr>
            <a:r>
              <a:rPr lang="en-IN" sz="1600" b="1" dirty="0"/>
              <a:t>Goals: </a:t>
            </a:r>
            <a:r>
              <a:rPr lang="en-IN" sz="1600" dirty="0"/>
              <a:t>Optimize her investment strategy with comprehensive market analysis based on the latest financial news.</a:t>
            </a:r>
          </a:p>
          <a:p>
            <a:pPr>
              <a:lnSpc>
                <a:spcPct val="90000"/>
              </a:lnSpc>
              <a:buFont typeface="Arial" panose="020B0604020202020204" pitchFamily="34" charset="0"/>
              <a:buChar char="•"/>
            </a:pPr>
            <a:r>
              <a:rPr lang="en-IN" sz="1600" b="1" dirty="0"/>
              <a:t>Pain Points: </a:t>
            </a:r>
            <a:r>
              <a:rPr lang="en-IN" sz="1600" dirty="0"/>
              <a:t>Frustrated with generic investment tools that do not integrate timely news, leaving her without the nuanced insights she needs</a:t>
            </a:r>
            <a:r>
              <a:rPr lang="en-IN" sz="1600" b="1" dirty="0"/>
              <a:t>.</a:t>
            </a:r>
          </a:p>
          <a:p>
            <a:pPr>
              <a:lnSpc>
                <a:spcPct val="90000"/>
              </a:lnSpc>
              <a:buFont typeface="Arial" panose="020B0604020202020204" pitchFamily="34" charset="0"/>
              <a:buChar char="•"/>
            </a:pPr>
            <a:r>
              <a:rPr lang="en-IN" sz="1600" b="1" dirty="0"/>
              <a:t>Description: </a:t>
            </a:r>
            <a:r>
              <a:rPr lang="en-IN" sz="1600" dirty="0"/>
              <a:t>Sanjana is analytical and detail-oriented, searching for a sophisticated platform emphasizing real-time news analysis to provide deep insights and tailored recommendations rather than just raw stock data.</a:t>
            </a:r>
          </a:p>
          <a:p>
            <a:pPr>
              <a:buFont typeface="Arial" panose="020B0604020202020204" pitchFamily="34" charset="0"/>
              <a:buChar char="•"/>
            </a:pPr>
            <a:r>
              <a:rPr lang="en-IN" sz="1600" b="1" dirty="0"/>
              <a:t>Challenges:</a:t>
            </a:r>
          </a:p>
          <a:p>
            <a:pPr lvl="1"/>
            <a:r>
              <a:rPr lang="en-IN" sz="1600" dirty="0"/>
              <a:t>Struggles with quickly assessing the sentiment of large volumes of financial news.</a:t>
            </a:r>
          </a:p>
          <a:p>
            <a:pPr lvl="1"/>
            <a:r>
              <a:rPr lang="en-IN" sz="1600" dirty="0"/>
              <a:t>It requires advanced analytics but finds that many tools lack deep AI-driven insights.</a:t>
            </a:r>
          </a:p>
          <a:p>
            <a:pPr>
              <a:lnSpc>
                <a:spcPct val="90000"/>
              </a:lnSpc>
              <a:buFont typeface="Arial" panose="020B0604020202020204" pitchFamily="34" charset="0"/>
              <a:buChar char="•"/>
            </a:pPr>
            <a:endParaRPr lang="en-IN" sz="1600" dirty="0"/>
          </a:p>
        </p:txBody>
      </p:sp>
    </p:spTree>
    <p:extLst>
      <p:ext uri="{BB962C8B-B14F-4D97-AF65-F5344CB8AC3E}">
        <p14:creationId xmlns:p14="http://schemas.microsoft.com/office/powerpoint/2010/main" val="718291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20FD2-DF55-7A9A-11D1-14921419C05E}"/>
              </a:ext>
            </a:extLst>
          </p:cNvPr>
          <p:cNvSpPr>
            <a:spLocks noGrp="1"/>
          </p:cNvSpPr>
          <p:nvPr>
            <p:ph type="title"/>
          </p:nvPr>
        </p:nvSpPr>
        <p:spPr/>
        <p:txBody>
          <a:bodyPr/>
          <a:lstStyle/>
          <a:p>
            <a:r>
              <a:rPr lang="en-US" dirty="0"/>
              <a:t>MVP</a:t>
            </a:r>
          </a:p>
        </p:txBody>
      </p:sp>
      <p:sp>
        <p:nvSpPr>
          <p:cNvPr id="3" name="Content Placeholder 2">
            <a:extLst>
              <a:ext uri="{FF2B5EF4-FFF2-40B4-BE49-F238E27FC236}">
                <a16:creationId xmlns:a16="http://schemas.microsoft.com/office/drawing/2014/main" id="{0AC4D3F7-3394-3148-3DF6-3A18DA608EED}"/>
              </a:ext>
            </a:extLst>
          </p:cNvPr>
          <p:cNvSpPr>
            <a:spLocks noGrp="1"/>
          </p:cNvSpPr>
          <p:nvPr>
            <p:ph idx="1"/>
          </p:nvPr>
        </p:nvSpPr>
        <p:spPr/>
        <p:txBody>
          <a:bodyPr/>
          <a:lstStyle/>
          <a:p>
            <a:r>
              <a:rPr lang="en-IN" b="1" dirty="0"/>
              <a:t>User registration and profile setup</a:t>
            </a:r>
            <a:r>
              <a:rPr lang="en-IN" dirty="0"/>
              <a:t> (to capture financial goals, risk tolerance, and preferences). </a:t>
            </a:r>
          </a:p>
          <a:p>
            <a:r>
              <a:rPr lang="en-IN" b="1" dirty="0"/>
              <a:t>Historical market trend analysis</a:t>
            </a:r>
            <a:r>
              <a:rPr lang="en-IN" dirty="0"/>
              <a:t> (using delayed or historical stock data from free APIs like Yahoo Finance or Alpha Vantage, which often provide historical data for free). </a:t>
            </a:r>
          </a:p>
          <a:p>
            <a:r>
              <a:rPr lang="en-IN" b="1" dirty="0"/>
              <a:t>Personalized investment recommendations</a:t>
            </a:r>
            <a:r>
              <a:rPr lang="en-IN" dirty="0"/>
              <a:t> (based on historical trends, user goals, and risk tolerance, using a simple rule-based algorithm instead of real-time data). </a:t>
            </a:r>
          </a:p>
          <a:p>
            <a:r>
              <a:rPr lang="en-IN" b="1" dirty="0"/>
              <a:t>A dashboard</a:t>
            </a:r>
            <a:r>
              <a:rPr lang="en-IN" dirty="0"/>
              <a:t> to view recommendations, historical trends, and market news.</a:t>
            </a:r>
          </a:p>
          <a:p>
            <a:endParaRPr lang="en-US" dirty="0"/>
          </a:p>
        </p:txBody>
      </p:sp>
    </p:spTree>
    <p:extLst>
      <p:ext uri="{BB962C8B-B14F-4D97-AF65-F5344CB8AC3E}">
        <p14:creationId xmlns:p14="http://schemas.microsoft.com/office/powerpoint/2010/main" val="1637711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5621D-E53F-3BB9-EED0-D262B4339B9C}"/>
              </a:ext>
            </a:extLst>
          </p:cNvPr>
          <p:cNvSpPr>
            <a:spLocks noGrp="1"/>
          </p:cNvSpPr>
          <p:nvPr>
            <p:ph type="title"/>
          </p:nvPr>
        </p:nvSpPr>
        <p:spPr/>
        <p:txBody>
          <a:bodyPr/>
          <a:lstStyle/>
          <a:p>
            <a:r>
              <a:rPr lang="en-US" dirty="0"/>
              <a:t>Technologies - backend</a:t>
            </a:r>
          </a:p>
        </p:txBody>
      </p:sp>
      <p:sp>
        <p:nvSpPr>
          <p:cNvPr id="3" name="Content Placeholder 2">
            <a:extLst>
              <a:ext uri="{FF2B5EF4-FFF2-40B4-BE49-F238E27FC236}">
                <a16:creationId xmlns:a16="http://schemas.microsoft.com/office/drawing/2014/main" id="{1B0870F8-3306-A4D6-7930-2BE2D6AFBC42}"/>
              </a:ext>
            </a:extLst>
          </p:cNvPr>
          <p:cNvSpPr>
            <a:spLocks noGrp="1"/>
          </p:cNvSpPr>
          <p:nvPr>
            <p:ph idx="1"/>
          </p:nvPr>
        </p:nvSpPr>
        <p:spPr>
          <a:xfrm>
            <a:off x="1143000" y="2009554"/>
            <a:ext cx="4025900" cy="4024424"/>
          </a:xfrm>
        </p:spPr>
        <p:txBody>
          <a:bodyPr/>
          <a:lstStyle/>
          <a:p>
            <a:r>
              <a:rPr lang="en-IN" b="1" dirty="0"/>
              <a:t>Flask:</a:t>
            </a:r>
            <a:r>
              <a:rPr lang="en-IN" dirty="0"/>
              <a:t> A lightweight Python framework ideal for building RESTful APIs, easily integrating with machine learning models, and simplifying backend logic.</a:t>
            </a:r>
          </a:p>
          <a:p>
            <a:r>
              <a:rPr lang="en-IN" b="1" dirty="0"/>
              <a:t>Node.js:</a:t>
            </a:r>
            <a:r>
              <a:rPr lang="en-IN" dirty="0"/>
              <a:t> Offers non-blocking, event-driven architecture, making it great for handling real-time operations and concurrent tasks.</a:t>
            </a:r>
            <a:endParaRPr lang="en-US" dirty="0"/>
          </a:p>
        </p:txBody>
      </p:sp>
      <p:pic>
        <p:nvPicPr>
          <p:cNvPr id="5124" name="Picture 4" descr="Flask SVG and transparent PNG icons | TechIcons">
            <a:extLst>
              <a:ext uri="{FF2B5EF4-FFF2-40B4-BE49-F238E27FC236}">
                <a16:creationId xmlns:a16="http://schemas.microsoft.com/office/drawing/2014/main" id="{B23224A3-6856-0DB3-5E31-3140826A87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5307" y="2009554"/>
            <a:ext cx="1817007" cy="1817007"/>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Node.js Logo PNG Vector (SVG) Free Download">
            <a:extLst>
              <a:ext uri="{FF2B5EF4-FFF2-40B4-BE49-F238E27FC236}">
                <a16:creationId xmlns:a16="http://schemas.microsoft.com/office/drawing/2014/main" id="{3681E7C2-A2EE-95AE-F6D8-EFC81B71B0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9686" y="3826561"/>
            <a:ext cx="2496456" cy="2496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8895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59D0A-B949-15FE-94F4-58D157887E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3FBF68-041A-4C24-0375-5094DAF5D268}"/>
              </a:ext>
            </a:extLst>
          </p:cNvPr>
          <p:cNvSpPr>
            <a:spLocks noGrp="1"/>
          </p:cNvSpPr>
          <p:nvPr>
            <p:ph type="title"/>
          </p:nvPr>
        </p:nvSpPr>
        <p:spPr/>
        <p:txBody>
          <a:bodyPr/>
          <a:lstStyle/>
          <a:p>
            <a:r>
              <a:rPr lang="en-US" dirty="0"/>
              <a:t>Technologies - FRONTEND</a:t>
            </a:r>
          </a:p>
        </p:txBody>
      </p:sp>
      <p:sp>
        <p:nvSpPr>
          <p:cNvPr id="3" name="Content Placeholder 2">
            <a:extLst>
              <a:ext uri="{FF2B5EF4-FFF2-40B4-BE49-F238E27FC236}">
                <a16:creationId xmlns:a16="http://schemas.microsoft.com/office/drawing/2014/main" id="{C896CF22-36F2-E967-E9EF-05E1B0437AEE}"/>
              </a:ext>
            </a:extLst>
          </p:cNvPr>
          <p:cNvSpPr>
            <a:spLocks noGrp="1"/>
          </p:cNvSpPr>
          <p:nvPr>
            <p:ph idx="1"/>
          </p:nvPr>
        </p:nvSpPr>
        <p:spPr>
          <a:xfrm>
            <a:off x="1143000" y="2009554"/>
            <a:ext cx="4025900" cy="4024424"/>
          </a:xfrm>
        </p:spPr>
        <p:txBody>
          <a:bodyPr/>
          <a:lstStyle/>
          <a:p>
            <a:r>
              <a:rPr lang="en-IN" b="1" dirty="0" err="1"/>
              <a:t>Next.js</a:t>
            </a:r>
            <a:r>
              <a:rPr lang="en-IN" b="1" dirty="0"/>
              <a:t>: </a:t>
            </a:r>
            <a:r>
              <a:rPr lang="en-IN" dirty="0"/>
              <a:t>Offers server-side rendering and static site generation, resulting in fast, SEO-friendly pages and a strong user experience interface.</a:t>
            </a:r>
          </a:p>
          <a:p>
            <a:r>
              <a:rPr lang="en-IN" b="1" dirty="0"/>
              <a:t>TypeScript:</a:t>
            </a:r>
            <a:r>
              <a:rPr lang="en-IN" dirty="0"/>
              <a:t> Improves code quality and maintainability by providing static type checking, which reduces runtime errors.</a:t>
            </a:r>
            <a:endParaRPr lang="en-US" dirty="0"/>
          </a:p>
        </p:txBody>
      </p:sp>
      <p:pic>
        <p:nvPicPr>
          <p:cNvPr id="6146" name="Picture 2" descr="Next.js Logo - PNG Logo Vector Brand Downloads (SVG, EPS)">
            <a:extLst>
              <a:ext uri="{FF2B5EF4-FFF2-40B4-BE49-F238E27FC236}">
                <a16:creationId xmlns:a16="http://schemas.microsoft.com/office/drawing/2014/main" id="{6AC5D002-F8D1-4252-4052-402A9F685B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3102" y="1712860"/>
            <a:ext cx="3136900" cy="196056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C593FA69-9F87-BE05-C5DA-67CBBC890C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0950" y="3822280"/>
            <a:ext cx="2061203" cy="2061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033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A2770-6033-AF84-055D-989E8EF4F581}"/>
              </a:ext>
            </a:extLst>
          </p:cNvPr>
          <p:cNvSpPr>
            <a:spLocks noGrp="1"/>
          </p:cNvSpPr>
          <p:nvPr>
            <p:ph type="title"/>
          </p:nvPr>
        </p:nvSpPr>
        <p:spPr/>
        <p:txBody>
          <a:bodyPr/>
          <a:lstStyle/>
          <a:p>
            <a:r>
              <a:rPr lang="en-US" dirty="0"/>
              <a:t>TECHNOLOGIES - DATABASE</a:t>
            </a:r>
          </a:p>
        </p:txBody>
      </p:sp>
      <p:sp>
        <p:nvSpPr>
          <p:cNvPr id="3" name="Content Placeholder 2">
            <a:extLst>
              <a:ext uri="{FF2B5EF4-FFF2-40B4-BE49-F238E27FC236}">
                <a16:creationId xmlns:a16="http://schemas.microsoft.com/office/drawing/2014/main" id="{4CB1B6F8-9E11-98B6-04E5-9B9F86A69E66}"/>
              </a:ext>
            </a:extLst>
          </p:cNvPr>
          <p:cNvSpPr>
            <a:spLocks noGrp="1"/>
          </p:cNvSpPr>
          <p:nvPr>
            <p:ph idx="1"/>
          </p:nvPr>
        </p:nvSpPr>
        <p:spPr>
          <a:xfrm>
            <a:off x="1142999" y="2009554"/>
            <a:ext cx="4405087" cy="4024424"/>
          </a:xfrm>
        </p:spPr>
        <p:txBody>
          <a:bodyPr/>
          <a:lstStyle/>
          <a:p>
            <a:r>
              <a:rPr lang="en-IN" dirty="0"/>
              <a:t>PostgreSQL is a powerful, open-source relational database known for its reliability, scalability, and support for complex queries, ensuring secure and efficient data storage.</a:t>
            </a:r>
            <a:endParaRPr lang="en-US" dirty="0"/>
          </a:p>
        </p:txBody>
      </p:sp>
      <p:pic>
        <p:nvPicPr>
          <p:cNvPr id="7170" name="Picture 2" descr="PostgreSQL logo landscape transparent PNG - StickPNG">
            <a:extLst>
              <a:ext uri="{FF2B5EF4-FFF2-40B4-BE49-F238E27FC236}">
                <a16:creationId xmlns:a16="http://schemas.microsoft.com/office/drawing/2014/main" id="{68FFB214-E05A-7E93-3E1B-A0CA25A1A7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3914" y="2333172"/>
            <a:ext cx="4216400" cy="193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6678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F7F36-F753-53C8-6D4F-95439FEE27F6}"/>
              </a:ext>
            </a:extLst>
          </p:cNvPr>
          <p:cNvSpPr>
            <a:spLocks noGrp="1"/>
          </p:cNvSpPr>
          <p:nvPr>
            <p:ph type="title"/>
          </p:nvPr>
        </p:nvSpPr>
        <p:spPr/>
        <p:txBody>
          <a:bodyPr/>
          <a:lstStyle/>
          <a:p>
            <a:r>
              <a:rPr lang="en-US" dirty="0"/>
              <a:t>TECHNOLOGIES - APIS</a:t>
            </a:r>
          </a:p>
        </p:txBody>
      </p:sp>
      <p:sp>
        <p:nvSpPr>
          <p:cNvPr id="3" name="Content Placeholder 2">
            <a:extLst>
              <a:ext uri="{FF2B5EF4-FFF2-40B4-BE49-F238E27FC236}">
                <a16:creationId xmlns:a16="http://schemas.microsoft.com/office/drawing/2014/main" id="{3191C79F-7DD0-D4A4-80D7-DE4E5264B84B}"/>
              </a:ext>
            </a:extLst>
          </p:cNvPr>
          <p:cNvSpPr>
            <a:spLocks noGrp="1"/>
          </p:cNvSpPr>
          <p:nvPr>
            <p:ph idx="1"/>
          </p:nvPr>
        </p:nvSpPr>
        <p:spPr>
          <a:xfrm>
            <a:off x="1143000" y="2009554"/>
            <a:ext cx="4800600" cy="4024424"/>
          </a:xfrm>
        </p:spPr>
        <p:txBody>
          <a:bodyPr/>
          <a:lstStyle/>
          <a:p>
            <a:pPr marL="0" indent="0">
              <a:buNone/>
            </a:pPr>
            <a:r>
              <a:rPr lang="en-IN" b="1" dirty="0"/>
              <a:t>Financial News API &amp; Polygon API</a:t>
            </a:r>
          </a:p>
          <a:p>
            <a:r>
              <a:rPr lang="en-IN" dirty="0"/>
              <a:t>These APIs supply real-time financial news and market data, enabling the application to deliver timely and actionable insights without relying on raw stock data.</a:t>
            </a:r>
          </a:p>
          <a:p>
            <a:endParaRPr lang="en-US" dirty="0"/>
          </a:p>
        </p:txBody>
      </p:sp>
      <p:pic>
        <p:nvPicPr>
          <p:cNvPr id="8194" name="Picture 2" descr="Polygon.io Logo &amp; Brand Assets (SVG, PNG and vector) - Brandfetch">
            <a:extLst>
              <a:ext uri="{FF2B5EF4-FFF2-40B4-BE49-F238E27FC236}">
                <a16:creationId xmlns:a16="http://schemas.microsoft.com/office/drawing/2014/main" id="{47329EA3-499E-ED29-AB9D-67CAEEC8DC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7150" y="2609850"/>
            <a:ext cx="4940300" cy="163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884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A40FD7-3066-B0DA-7B56-ABACD39812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1AC8ED-7F6A-19FE-8109-8453FBCA907A}"/>
              </a:ext>
            </a:extLst>
          </p:cNvPr>
          <p:cNvSpPr>
            <a:spLocks noGrp="1"/>
          </p:cNvSpPr>
          <p:nvPr>
            <p:ph type="title"/>
          </p:nvPr>
        </p:nvSpPr>
        <p:spPr/>
        <p:txBody>
          <a:bodyPr/>
          <a:lstStyle/>
          <a:p>
            <a:r>
              <a:rPr lang="en-US" dirty="0"/>
              <a:t>TECHNOLOGIES – MACHINE LEARNING</a:t>
            </a:r>
          </a:p>
        </p:txBody>
      </p:sp>
      <p:sp>
        <p:nvSpPr>
          <p:cNvPr id="3" name="Content Placeholder 2">
            <a:extLst>
              <a:ext uri="{FF2B5EF4-FFF2-40B4-BE49-F238E27FC236}">
                <a16:creationId xmlns:a16="http://schemas.microsoft.com/office/drawing/2014/main" id="{B82F3431-B281-B963-9C24-14F9423703D3}"/>
              </a:ext>
            </a:extLst>
          </p:cNvPr>
          <p:cNvSpPr>
            <a:spLocks noGrp="1"/>
          </p:cNvSpPr>
          <p:nvPr>
            <p:ph idx="1"/>
          </p:nvPr>
        </p:nvSpPr>
        <p:spPr>
          <a:xfrm>
            <a:off x="1143000" y="2009554"/>
            <a:ext cx="4800600" cy="4024424"/>
          </a:xfrm>
        </p:spPr>
        <p:txBody>
          <a:bodyPr/>
          <a:lstStyle/>
          <a:p>
            <a:pPr marL="0" indent="0">
              <a:buNone/>
            </a:pPr>
            <a:endParaRPr lang="en-IN" dirty="0"/>
          </a:p>
          <a:p>
            <a:pPr marL="0" indent="0">
              <a:buNone/>
            </a:pPr>
            <a:r>
              <a:rPr lang="en-IN" dirty="0" err="1"/>
              <a:t>PyTorch</a:t>
            </a:r>
            <a:r>
              <a:rPr lang="en-IN" dirty="0"/>
              <a:t> is selected for its dynamic computation graph and user-friendly interface, making it ideal for developing and training deep learning models used in sentiment analysis and trending forecasting.</a:t>
            </a:r>
            <a:endParaRPr lang="en-US" dirty="0"/>
          </a:p>
        </p:txBody>
      </p:sp>
      <p:pic>
        <p:nvPicPr>
          <p:cNvPr id="9218" name="Picture 2" descr="Pytorch logo - Social media &amp; Logos Icons">
            <a:extLst>
              <a:ext uri="{FF2B5EF4-FFF2-40B4-BE49-F238E27FC236}">
                <a16:creationId xmlns:a16="http://schemas.microsoft.com/office/drawing/2014/main" id="{27179270-456A-D2C5-7AEE-834442D9FC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9186" y="2419350"/>
            <a:ext cx="4038600" cy="201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029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6C5E5-D1F4-3482-347E-C7D26B7E20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DB0A1A-1EA4-4939-FD4D-56DB5C748D28}"/>
              </a:ext>
            </a:extLst>
          </p:cNvPr>
          <p:cNvSpPr>
            <a:spLocks noGrp="1"/>
          </p:cNvSpPr>
          <p:nvPr>
            <p:ph type="title"/>
          </p:nvPr>
        </p:nvSpPr>
        <p:spPr/>
        <p:txBody>
          <a:bodyPr/>
          <a:lstStyle/>
          <a:p>
            <a:r>
              <a:rPr lang="en-US" dirty="0"/>
              <a:t>TECHNOLOGIES – </a:t>
            </a:r>
            <a:r>
              <a:rPr lang="en-IN" dirty="0"/>
              <a:t>Hosting &amp; Deployment</a:t>
            </a:r>
            <a:endParaRPr lang="en-US" dirty="0"/>
          </a:p>
        </p:txBody>
      </p:sp>
      <p:sp>
        <p:nvSpPr>
          <p:cNvPr id="3" name="Content Placeholder 2">
            <a:extLst>
              <a:ext uri="{FF2B5EF4-FFF2-40B4-BE49-F238E27FC236}">
                <a16:creationId xmlns:a16="http://schemas.microsoft.com/office/drawing/2014/main" id="{B85FECE3-CF7C-8552-31D7-F933CD52B7F7}"/>
              </a:ext>
            </a:extLst>
          </p:cNvPr>
          <p:cNvSpPr>
            <a:spLocks noGrp="1"/>
          </p:cNvSpPr>
          <p:nvPr>
            <p:ph idx="1"/>
          </p:nvPr>
        </p:nvSpPr>
        <p:spPr>
          <a:xfrm>
            <a:off x="1143000" y="2009554"/>
            <a:ext cx="4800600" cy="4024424"/>
          </a:xfrm>
        </p:spPr>
        <p:txBody>
          <a:bodyPr/>
          <a:lstStyle/>
          <a:p>
            <a:endParaRPr lang="en-IN" b="1" dirty="0"/>
          </a:p>
          <a:p>
            <a:endParaRPr lang="en-IN" b="1" dirty="0"/>
          </a:p>
          <a:p>
            <a:r>
              <a:rPr lang="en-IN" b="1" dirty="0" err="1"/>
              <a:t>Vercel</a:t>
            </a:r>
            <a:r>
              <a:rPr lang="en-IN" dirty="0"/>
              <a:t>: Perfect for quickly deploying frontend applications with high performance and scalability.</a:t>
            </a:r>
          </a:p>
          <a:p>
            <a:r>
              <a:rPr lang="en-IN" b="1" dirty="0" err="1"/>
              <a:t>DigitalOcean</a:t>
            </a:r>
            <a:r>
              <a:rPr lang="en-IN" dirty="0"/>
              <a:t>: Offers dependable and scalable hosting for backend services and the entire application deployment.</a:t>
            </a:r>
          </a:p>
        </p:txBody>
      </p:sp>
      <p:pic>
        <p:nvPicPr>
          <p:cNvPr id="10242" name="Picture 2" descr="Vercel Logo, symbol, meaning, history, PNG, brand">
            <a:extLst>
              <a:ext uri="{FF2B5EF4-FFF2-40B4-BE49-F238E27FC236}">
                <a16:creationId xmlns:a16="http://schemas.microsoft.com/office/drawing/2014/main" id="{D6FF21F4-3FE6-B9F0-AE85-74CBCF9739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2970" y="1494971"/>
            <a:ext cx="3966029" cy="2230891"/>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E76E6E7D-A1A2-9145-8A9C-B64F2C1BE9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6714" y="3689575"/>
            <a:ext cx="3592285" cy="1995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0652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EFC040-12BA-2A2D-C2F6-6537181323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8FF623-FCD9-7827-C00B-5E0F29EF363A}"/>
              </a:ext>
            </a:extLst>
          </p:cNvPr>
          <p:cNvSpPr>
            <a:spLocks noGrp="1"/>
          </p:cNvSpPr>
          <p:nvPr>
            <p:ph type="title"/>
          </p:nvPr>
        </p:nvSpPr>
        <p:spPr/>
        <p:txBody>
          <a:bodyPr>
            <a:normAutofit/>
          </a:bodyPr>
          <a:lstStyle/>
          <a:p>
            <a:r>
              <a:rPr lang="en-US" dirty="0"/>
              <a:t>TECHNOLOGIES – </a:t>
            </a:r>
            <a:r>
              <a:rPr lang="en-IN" b="1" dirty="0"/>
              <a:t>Development Tools</a:t>
            </a:r>
            <a:endParaRPr lang="en-US" dirty="0"/>
          </a:p>
        </p:txBody>
      </p:sp>
      <p:sp>
        <p:nvSpPr>
          <p:cNvPr id="3" name="Content Placeholder 2">
            <a:extLst>
              <a:ext uri="{FF2B5EF4-FFF2-40B4-BE49-F238E27FC236}">
                <a16:creationId xmlns:a16="http://schemas.microsoft.com/office/drawing/2014/main" id="{B55415AF-8E0B-B3A0-18A1-65DABE803263}"/>
              </a:ext>
            </a:extLst>
          </p:cNvPr>
          <p:cNvSpPr>
            <a:spLocks noGrp="1"/>
          </p:cNvSpPr>
          <p:nvPr>
            <p:ph idx="1"/>
          </p:nvPr>
        </p:nvSpPr>
        <p:spPr>
          <a:xfrm>
            <a:off x="1143000" y="2009554"/>
            <a:ext cx="4800600" cy="4024424"/>
          </a:xfrm>
        </p:spPr>
        <p:txBody>
          <a:bodyPr>
            <a:normAutofit fontScale="70000" lnSpcReduction="20000"/>
          </a:bodyPr>
          <a:lstStyle/>
          <a:p>
            <a:endParaRPr lang="en-IN" b="1" dirty="0"/>
          </a:p>
          <a:p>
            <a:endParaRPr lang="en-IN" b="1" dirty="0"/>
          </a:p>
          <a:p>
            <a:r>
              <a:rPr lang="en-IN" b="1" dirty="0"/>
              <a:t>Visual Studio Code</a:t>
            </a:r>
            <a:r>
              <a:rPr lang="en-IN" dirty="0"/>
              <a:t>: A versatile code editor featuring extensive extensions and integrated debugging that enhances the developer experience productivity.</a:t>
            </a:r>
          </a:p>
          <a:p>
            <a:r>
              <a:rPr lang="en-IN" b="1" dirty="0"/>
              <a:t>Postman</a:t>
            </a:r>
            <a:r>
              <a:rPr lang="en-IN" dirty="0"/>
              <a:t>: Essential for testing APIs, confirming our endpoints function as expected during development.</a:t>
            </a:r>
          </a:p>
          <a:p>
            <a:r>
              <a:rPr lang="en-IN" b="1" dirty="0"/>
              <a:t>Git</a:t>
            </a:r>
            <a:r>
              <a:rPr lang="en-IN" dirty="0"/>
              <a:t>: To enable version control, enhance collaborative development, and improve code management. </a:t>
            </a:r>
          </a:p>
          <a:p>
            <a:r>
              <a:rPr lang="en-IN" b="1" dirty="0"/>
              <a:t>Docker</a:t>
            </a:r>
            <a:r>
              <a:rPr lang="en-IN" dirty="0"/>
              <a:t>: Used for containerization, ensuring consistency across development, testing, and production environments. </a:t>
            </a:r>
          </a:p>
          <a:p>
            <a:r>
              <a:rPr lang="en-IN" b="1" dirty="0"/>
              <a:t>Slack</a:t>
            </a:r>
            <a:r>
              <a:rPr lang="en-IN" dirty="0"/>
              <a:t>: Facilitates effective team communication and project management.</a:t>
            </a:r>
          </a:p>
        </p:txBody>
      </p:sp>
      <p:pic>
        <p:nvPicPr>
          <p:cNvPr id="11266" name="Picture 2" descr="Visual Studio Code full logo transparent PNG - StickPNG">
            <a:extLst>
              <a:ext uri="{FF2B5EF4-FFF2-40B4-BE49-F238E27FC236}">
                <a16:creationId xmlns:a16="http://schemas.microsoft.com/office/drawing/2014/main" id="{40B21CEE-30CB-464F-B0B8-098CD9FF8B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6957" y="1680935"/>
            <a:ext cx="2647043" cy="1357242"/>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Postman logo transparent PNG - StickPNG">
            <a:extLst>
              <a:ext uri="{FF2B5EF4-FFF2-40B4-BE49-F238E27FC236}">
                <a16:creationId xmlns:a16="http://schemas.microsoft.com/office/drawing/2014/main" id="{67ED19F3-4DE9-C9BC-9B5D-8FD74CEF81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7357" y="1853207"/>
            <a:ext cx="1387864" cy="1247321"/>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E064FF81-21C4-C1B5-85F4-8E0006EA44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5142" y="3491748"/>
            <a:ext cx="2432115" cy="1016301"/>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descr="Docker full logo transparent PNG - StickPNG">
            <a:extLst>
              <a:ext uri="{FF2B5EF4-FFF2-40B4-BE49-F238E27FC236}">
                <a16:creationId xmlns:a16="http://schemas.microsoft.com/office/drawing/2014/main" id="{781BD362-9179-F291-D18D-04D992F4BD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02801" y="3429000"/>
            <a:ext cx="1797892" cy="1797892"/>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Slack Logo, symbol, meaning, history, PNG, brand">
            <a:extLst>
              <a:ext uri="{FF2B5EF4-FFF2-40B4-BE49-F238E27FC236}">
                <a16:creationId xmlns:a16="http://schemas.microsoft.com/office/drawing/2014/main" id="{40992BA1-9AAD-F843-B47D-960D2C4A0D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6957" y="4601935"/>
            <a:ext cx="3062514" cy="1722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948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6CA7A60-8DF8-4B78-BFE3-B372B90AB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469A5737-8D36-4BF8-AC7D-2AA2B6B63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8"/>
            <a:ext cx="3818316" cy="6900306"/>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3818316"/>
              <a:gd name="connsiteY0" fmla="*/ 0 h 6863976"/>
              <a:gd name="connsiteX1" fmla="*/ 3818316 w 3818316"/>
              <a:gd name="connsiteY1" fmla="*/ 0 h 6863976"/>
              <a:gd name="connsiteX2" fmla="*/ 2493114 w 3818316"/>
              <a:gd name="connsiteY2" fmla="*/ 6863976 h 6863976"/>
              <a:gd name="connsiteX3" fmla="*/ 0 w 3818316"/>
              <a:gd name="connsiteY3" fmla="*/ 6863976 h 6863976"/>
              <a:gd name="connsiteX4" fmla="*/ 0 w 3818316"/>
              <a:gd name="connsiteY4" fmla="*/ 0 h 6863976"/>
              <a:gd name="connsiteX0" fmla="*/ 0 w 3818316"/>
              <a:gd name="connsiteY0" fmla="*/ 0 h 6863976"/>
              <a:gd name="connsiteX1" fmla="*/ 3818316 w 3818316"/>
              <a:gd name="connsiteY1" fmla="*/ 0 h 6863976"/>
              <a:gd name="connsiteX2" fmla="*/ 2252194 w 3818316"/>
              <a:gd name="connsiteY2" fmla="*/ 6853025 h 6863976"/>
              <a:gd name="connsiteX3" fmla="*/ 0 w 3818316"/>
              <a:gd name="connsiteY3" fmla="*/ 6863976 h 6863976"/>
              <a:gd name="connsiteX4" fmla="*/ 0 w 3818316"/>
              <a:gd name="connsiteY4" fmla="*/ 0 h 6863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8316" h="6863976">
                <a:moveTo>
                  <a:pt x="0" y="0"/>
                </a:moveTo>
                <a:lnTo>
                  <a:pt x="3818316" y="0"/>
                </a:lnTo>
                <a:lnTo>
                  <a:pt x="2252194" y="6853025"/>
                </a:lnTo>
                <a:lnTo>
                  <a:pt x="0" y="6863976"/>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AB6E540-2C7A-B3C1-9702-6FACDE51903A}"/>
              </a:ext>
            </a:extLst>
          </p:cNvPr>
          <p:cNvSpPr>
            <a:spLocks noGrp="1"/>
          </p:cNvSpPr>
          <p:nvPr>
            <p:ph type="title"/>
          </p:nvPr>
        </p:nvSpPr>
        <p:spPr>
          <a:xfrm>
            <a:off x="711810" y="714374"/>
            <a:ext cx="2472454" cy="1857375"/>
          </a:xfrm>
        </p:spPr>
        <p:txBody>
          <a:bodyPr anchor="t">
            <a:normAutofit/>
          </a:bodyPr>
          <a:lstStyle/>
          <a:p>
            <a:r>
              <a:rPr lang="en-US" sz="2000"/>
              <a:t>Agenda</a:t>
            </a:r>
          </a:p>
        </p:txBody>
      </p:sp>
      <p:cxnSp>
        <p:nvCxnSpPr>
          <p:cNvPr id="27" name="Straight Connector 26">
            <a:extLst>
              <a:ext uri="{FF2B5EF4-FFF2-40B4-BE49-F238E27FC236}">
                <a16:creationId xmlns:a16="http://schemas.microsoft.com/office/drawing/2014/main" id="{72ECE8B0-6962-4F5B-830A-E8F8F9726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759626"/>
            <a:ext cx="3484282" cy="409538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EAF673E-0279-495F-A8A9-F84D0AB5A4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5259294"/>
            <a:ext cx="4748213" cy="159571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9" name="Content Placeholder 3">
            <a:extLst>
              <a:ext uri="{FF2B5EF4-FFF2-40B4-BE49-F238E27FC236}">
                <a16:creationId xmlns:a16="http://schemas.microsoft.com/office/drawing/2014/main" id="{CB20D645-3A05-9014-E339-CDD37060B6C3}"/>
              </a:ext>
            </a:extLst>
          </p:cNvPr>
          <p:cNvGraphicFramePr>
            <a:graphicFrameLocks noGrp="1"/>
          </p:cNvGraphicFramePr>
          <p:nvPr>
            <p:ph idx="1"/>
            <p:extLst>
              <p:ext uri="{D42A27DB-BD31-4B8C-83A1-F6EECF244321}">
                <p14:modId xmlns:p14="http://schemas.microsoft.com/office/powerpoint/2010/main" val="1577691794"/>
              </p:ext>
            </p:extLst>
          </p:nvPr>
        </p:nvGraphicFramePr>
        <p:xfrm>
          <a:off x="4106586" y="788465"/>
          <a:ext cx="7424423" cy="5245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945963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08336-51A2-914A-DDDD-C37699912FF7}"/>
              </a:ext>
            </a:extLst>
          </p:cNvPr>
          <p:cNvSpPr>
            <a:spLocks noGrp="1"/>
          </p:cNvSpPr>
          <p:nvPr>
            <p:ph type="title"/>
          </p:nvPr>
        </p:nvSpPr>
        <p:spPr>
          <a:xfrm>
            <a:off x="5146159" y="685800"/>
            <a:ext cx="6238688" cy="1382233"/>
          </a:xfrm>
        </p:spPr>
        <p:txBody>
          <a:bodyPr>
            <a:normAutofit/>
          </a:bodyPr>
          <a:lstStyle/>
          <a:p>
            <a:r>
              <a:rPr lang="en-US" dirty="0"/>
              <a:t>Algorithms - </a:t>
            </a:r>
            <a:r>
              <a:rPr lang="en-US" dirty="0" err="1"/>
              <a:t>nlp</a:t>
            </a:r>
            <a:endParaRPr lang="en-US" dirty="0"/>
          </a:p>
        </p:txBody>
      </p:sp>
      <p:pic>
        <p:nvPicPr>
          <p:cNvPr id="5" name="Picture 4" descr="Digital financial graph">
            <a:extLst>
              <a:ext uri="{FF2B5EF4-FFF2-40B4-BE49-F238E27FC236}">
                <a16:creationId xmlns:a16="http://schemas.microsoft.com/office/drawing/2014/main" id="{951863BF-5EC4-D9A3-597C-010B70A10EE6}"/>
              </a:ext>
            </a:extLst>
          </p:cNvPr>
          <p:cNvPicPr>
            <a:picLocks noChangeAspect="1"/>
          </p:cNvPicPr>
          <p:nvPr/>
        </p:nvPicPr>
        <p:blipFill>
          <a:blip r:embed="rId2"/>
          <a:srcRect l="37323" r="22039" b="1"/>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2">
            <a:extLst>
              <a:ext uri="{FF2B5EF4-FFF2-40B4-BE49-F238E27FC236}">
                <a16:creationId xmlns:a16="http://schemas.microsoft.com/office/drawing/2014/main" id="{A715FDB9-5DD1-B38D-8F00-4418526D819E}"/>
              </a:ext>
            </a:extLst>
          </p:cNvPr>
          <p:cNvSpPr>
            <a:spLocks noGrp="1"/>
          </p:cNvSpPr>
          <p:nvPr>
            <p:ph idx="1"/>
          </p:nvPr>
        </p:nvSpPr>
        <p:spPr>
          <a:xfrm>
            <a:off x="5146158" y="2301949"/>
            <a:ext cx="6238687" cy="4022650"/>
          </a:xfrm>
        </p:spPr>
        <p:txBody>
          <a:bodyPr>
            <a:normAutofit/>
          </a:bodyPr>
          <a:lstStyle/>
          <a:p>
            <a:pPr marL="0" indent="0">
              <a:lnSpc>
                <a:spcPct val="90000"/>
              </a:lnSpc>
              <a:buNone/>
            </a:pPr>
            <a:r>
              <a:rPr lang="en-IN" dirty="0"/>
              <a:t>Our NLP module harnesses cutting-edge technology. The phi model for natural language processing is specifically designed to </a:t>
            </a:r>
            <a:r>
              <a:rPr lang="en-IN" dirty="0" err="1"/>
              <a:t>analyze</a:t>
            </a:r>
            <a:r>
              <a:rPr lang="en-IN" dirty="0"/>
              <a:t> real-time financial news. This module extracts sentiment and identifies key topics from the latest updates, enabling the application to interpret market sentiment accurately. By processing large volumes of textual data, the phi model provides actionable insights that inform users about market trends and emerging financial narratives, transforming raw news into clear, meaningful investment opportunities guidance.</a:t>
            </a:r>
            <a:endParaRPr lang="en-IN"/>
          </a:p>
        </p:txBody>
      </p:sp>
      <p:cxnSp>
        <p:nvCxnSpPr>
          <p:cNvPr id="11" name="Straight Connector 10">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9476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D02D58-7E55-2204-FA2D-53B86E7A3E80}"/>
              </a:ext>
            </a:extLst>
          </p:cNvPr>
          <p:cNvSpPr>
            <a:spLocks noGrp="1"/>
          </p:cNvSpPr>
          <p:nvPr>
            <p:ph type="title"/>
          </p:nvPr>
        </p:nvSpPr>
        <p:spPr>
          <a:xfrm>
            <a:off x="5146159" y="685800"/>
            <a:ext cx="6238688" cy="1382233"/>
          </a:xfrm>
        </p:spPr>
        <p:txBody>
          <a:bodyPr>
            <a:normAutofit/>
          </a:bodyPr>
          <a:lstStyle/>
          <a:p>
            <a:r>
              <a:rPr lang="en-US" dirty="0"/>
              <a:t>Algorithms – TIME SERIES</a:t>
            </a:r>
          </a:p>
        </p:txBody>
      </p:sp>
      <p:pic>
        <p:nvPicPr>
          <p:cNvPr id="6" name="Picture 5" descr="Digital financial graph">
            <a:extLst>
              <a:ext uri="{FF2B5EF4-FFF2-40B4-BE49-F238E27FC236}">
                <a16:creationId xmlns:a16="http://schemas.microsoft.com/office/drawing/2014/main" id="{D351F603-2BD2-BD26-18F0-12822C8FDEFA}"/>
              </a:ext>
            </a:extLst>
          </p:cNvPr>
          <p:cNvPicPr>
            <a:picLocks noChangeAspect="1"/>
          </p:cNvPicPr>
          <p:nvPr/>
        </p:nvPicPr>
        <p:blipFill>
          <a:blip r:embed="rId2"/>
          <a:srcRect l="37323" r="22039" b="1"/>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2">
            <a:extLst>
              <a:ext uri="{FF2B5EF4-FFF2-40B4-BE49-F238E27FC236}">
                <a16:creationId xmlns:a16="http://schemas.microsoft.com/office/drawing/2014/main" id="{62364589-3642-6B93-513C-DCC9DFA106E3}"/>
              </a:ext>
            </a:extLst>
          </p:cNvPr>
          <p:cNvSpPr>
            <a:spLocks noGrp="1"/>
          </p:cNvSpPr>
          <p:nvPr>
            <p:ph idx="1"/>
          </p:nvPr>
        </p:nvSpPr>
        <p:spPr>
          <a:xfrm>
            <a:off x="5146158" y="2301949"/>
            <a:ext cx="6238687" cy="4022650"/>
          </a:xfrm>
        </p:spPr>
        <p:txBody>
          <a:bodyPr>
            <a:normAutofit/>
          </a:bodyPr>
          <a:lstStyle/>
          <a:p>
            <a:r>
              <a:rPr lang="en-IN" sz="2200"/>
              <a:t>Our Time Series Analysis module examines historical stock market data using advanced deep learning techniques like LSTM and Temporal Fusion Transformers to capture underlying trends and seasonal patterns. This analysis provides essential context that complements the real-time insights derived from our NLP module, ensuring users have a strong understanding of market dynamics. Together, these two modules generate a strong synergy that enables investors to make informed decisions based on current news sentiment and historical market performance.</a:t>
            </a:r>
            <a:endParaRPr lang="en-US" sz="2200"/>
          </a:p>
        </p:txBody>
      </p:sp>
      <p:cxnSp>
        <p:nvCxnSpPr>
          <p:cNvPr id="11" name="Straight Connector 10">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053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AAA8DB-53FD-7D6D-149A-42A7B2D9D28C}"/>
              </a:ext>
            </a:extLst>
          </p:cNvPr>
          <p:cNvSpPr>
            <a:spLocks noGrp="1"/>
          </p:cNvSpPr>
          <p:nvPr>
            <p:ph type="title"/>
          </p:nvPr>
        </p:nvSpPr>
        <p:spPr>
          <a:xfrm>
            <a:off x="1015488" y="533400"/>
            <a:ext cx="4493885" cy="3614271"/>
          </a:xfrm>
        </p:spPr>
        <p:txBody>
          <a:bodyPr vert="horz" lIns="91440" tIns="45720" rIns="91440" bIns="45720" rtlCol="0" anchor="b">
            <a:normAutofit/>
          </a:bodyPr>
          <a:lstStyle/>
          <a:p>
            <a:r>
              <a:rPr lang="en-US" sz="4200"/>
              <a:t>Architecture Diagram</a:t>
            </a:r>
          </a:p>
        </p:txBody>
      </p:sp>
      <p:cxnSp>
        <p:nvCxnSpPr>
          <p:cNvPr id="26" name="Straight Connector 25">
            <a:extLst>
              <a:ext uri="{FF2B5EF4-FFF2-40B4-BE49-F238E27FC236}">
                <a16:creationId xmlns:a16="http://schemas.microsoft.com/office/drawing/2014/main" id="{B42E889C-BF1F-40B2-86C2-92153DB7E6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8034" y="0"/>
            <a:ext cx="6553966" cy="35426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851108" y="4783369"/>
            <a:ext cx="5340893" cy="20746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21640" y="0"/>
            <a:ext cx="1268175"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diagram of a server&#10;&#10;AI-generated content may be incorrect.">
            <a:extLst>
              <a:ext uri="{FF2B5EF4-FFF2-40B4-BE49-F238E27FC236}">
                <a16:creationId xmlns:a16="http://schemas.microsoft.com/office/drawing/2014/main" id="{189FB9F9-D5D7-FB3F-D78A-824AF0D13E7B}"/>
              </a:ext>
            </a:extLst>
          </p:cNvPr>
          <p:cNvPicPr>
            <a:picLocks noChangeAspect="1"/>
          </p:cNvPicPr>
          <p:nvPr/>
        </p:nvPicPr>
        <p:blipFill>
          <a:blip r:embed="rId2"/>
          <a:stretch>
            <a:fillRect/>
          </a:stretch>
        </p:blipFill>
        <p:spPr>
          <a:xfrm>
            <a:off x="5856516" y="1956722"/>
            <a:ext cx="5802084" cy="2944556"/>
          </a:xfrm>
          <a:prstGeom prst="rect">
            <a:avLst/>
          </a:prstGeom>
        </p:spPr>
      </p:pic>
    </p:spTree>
    <p:extLst>
      <p:ext uri="{BB962C8B-B14F-4D97-AF65-F5344CB8AC3E}">
        <p14:creationId xmlns:p14="http://schemas.microsoft.com/office/powerpoint/2010/main" val="6220992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330101-D3F8-C1DE-7728-21CCE71A43D8}"/>
              </a:ext>
            </a:extLst>
          </p:cNvPr>
          <p:cNvSpPr>
            <a:spLocks noGrp="1"/>
          </p:cNvSpPr>
          <p:nvPr>
            <p:ph type="title"/>
          </p:nvPr>
        </p:nvSpPr>
        <p:spPr>
          <a:xfrm>
            <a:off x="1015488" y="533400"/>
            <a:ext cx="4493885" cy="3614271"/>
          </a:xfrm>
        </p:spPr>
        <p:txBody>
          <a:bodyPr vert="horz" lIns="91440" tIns="45720" rIns="91440" bIns="45720" rtlCol="0" anchor="b">
            <a:normAutofit/>
          </a:bodyPr>
          <a:lstStyle/>
          <a:p>
            <a:r>
              <a:rPr lang="en-US" sz="5400"/>
              <a:t>Context Diagram</a:t>
            </a:r>
          </a:p>
        </p:txBody>
      </p:sp>
      <p:cxnSp>
        <p:nvCxnSpPr>
          <p:cNvPr id="26" name="Straight Connector 25">
            <a:extLst>
              <a:ext uri="{FF2B5EF4-FFF2-40B4-BE49-F238E27FC236}">
                <a16:creationId xmlns:a16="http://schemas.microsoft.com/office/drawing/2014/main" id="{B42E889C-BF1F-40B2-86C2-92153DB7E6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8034" y="0"/>
            <a:ext cx="6553966" cy="35426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851108" y="4783369"/>
            <a:ext cx="5340893" cy="20746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21640" y="0"/>
            <a:ext cx="1268175"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diagram of a system&#10;&#10;AI-generated content may be incorrect.">
            <a:extLst>
              <a:ext uri="{FF2B5EF4-FFF2-40B4-BE49-F238E27FC236}">
                <a16:creationId xmlns:a16="http://schemas.microsoft.com/office/drawing/2014/main" id="{58CDF6B7-8E54-C3E6-EF38-900306EFFA71}"/>
              </a:ext>
            </a:extLst>
          </p:cNvPr>
          <p:cNvPicPr>
            <a:picLocks noGrp="1" noChangeAspect="1"/>
          </p:cNvPicPr>
          <p:nvPr>
            <p:ph idx="1"/>
          </p:nvPr>
        </p:nvPicPr>
        <p:blipFill>
          <a:blip r:embed="rId2"/>
          <a:stretch>
            <a:fillRect/>
          </a:stretch>
        </p:blipFill>
        <p:spPr>
          <a:xfrm>
            <a:off x="5856516" y="2087269"/>
            <a:ext cx="5802084" cy="2683462"/>
          </a:xfrm>
          <a:prstGeom prst="rect">
            <a:avLst/>
          </a:prstGeom>
        </p:spPr>
      </p:pic>
    </p:spTree>
    <p:extLst>
      <p:ext uri="{BB962C8B-B14F-4D97-AF65-F5344CB8AC3E}">
        <p14:creationId xmlns:p14="http://schemas.microsoft.com/office/powerpoint/2010/main" val="29767030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D97FF7-97C3-CC17-F598-31926D45E60B}"/>
              </a:ext>
            </a:extLst>
          </p:cNvPr>
          <p:cNvSpPr>
            <a:spLocks noGrp="1"/>
          </p:cNvSpPr>
          <p:nvPr>
            <p:ph type="title"/>
          </p:nvPr>
        </p:nvSpPr>
        <p:spPr>
          <a:xfrm>
            <a:off x="1015488" y="533400"/>
            <a:ext cx="4493885" cy="3614271"/>
          </a:xfrm>
        </p:spPr>
        <p:txBody>
          <a:bodyPr vert="horz" lIns="91440" tIns="45720" rIns="91440" bIns="45720" rtlCol="0" anchor="b">
            <a:normAutofit/>
          </a:bodyPr>
          <a:lstStyle/>
          <a:p>
            <a:r>
              <a:rPr lang="en-US" sz="4200"/>
              <a:t>ER Diagram (Entity-Relationship Diagram)</a:t>
            </a:r>
          </a:p>
        </p:txBody>
      </p:sp>
      <p:cxnSp>
        <p:nvCxnSpPr>
          <p:cNvPr id="25" name="Straight Connector 24">
            <a:extLst>
              <a:ext uri="{FF2B5EF4-FFF2-40B4-BE49-F238E27FC236}">
                <a16:creationId xmlns:a16="http://schemas.microsoft.com/office/drawing/2014/main" id="{B42E889C-BF1F-40B2-86C2-92153DB7E6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8034" y="0"/>
            <a:ext cx="6553966" cy="35426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851108" y="4783369"/>
            <a:ext cx="5340893" cy="20746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21640" y="0"/>
            <a:ext cx="1268175"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38918275-E055-159C-4842-9785C4D4A23C}"/>
              </a:ext>
            </a:extLst>
          </p:cNvPr>
          <p:cNvPicPr>
            <a:picLocks noGrp="1" noChangeAspect="1"/>
          </p:cNvPicPr>
          <p:nvPr>
            <p:ph idx="1"/>
          </p:nvPr>
        </p:nvPicPr>
        <p:blipFill>
          <a:blip r:embed="rId2"/>
          <a:stretch>
            <a:fillRect/>
          </a:stretch>
        </p:blipFill>
        <p:spPr>
          <a:xfrm>
            <a:off x="7150501" y="533400"/>
            <a:ext cx="3214114" cy="5791200"/>
          </a:xfrm>
          <a:prstGeom prst="rect">
            <a:avLst/>
          </a:prstGeom>
        </p:spPr>
      </p:pic>
    </p:spTree>
    <p:extLst>
      <p:ext uri="{BB962C8B-B14F-4D97-AF65-F5344CB8AC3E}">
        <p14:creationId xmlns:p14="http://schemas.microsoft.com/office/powerpoint/2010/main" val="2366137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0D2DB4-F877-37F6-A903-EC9C27ECF656}"/>
              </a:ext>
            </a:extLst>
          </p:cNvPr>
          <p:cNvSpPr>
            <a:spLocks noGrp="1"/>
          </p:cNvSpPr>
          <p:nvPr>
            <p:ph type="title"/>
          </p:nvPr>
        </p:nvSpPr>
        <p:spPr>
          <a:xfrm>
            <a:off x="1015488" y="533400"/>
            <a:ext cx="4493885" cy="3614271"/>
          </a:xfrm>
        </p:spPr>
        <p:txBody>
          <a:bodyPr vert="horz" lIns="91440" tIns="45720" rIns="91440" bIns="45720" rtlCol="0" anchor="b">
            <a:normAutofit/>
          </a:bodyPr>
          <a:lstStyle/>
          <a:p>
            <a:r>
              <a:rPr lang="en-US" sz="5400"/>
              <a:t>Sequence Diagram</a:t>
            </a:r>
          </a:p>
        </p:txBody>
      </p:sp>
      <p:cxnSp>
        <p:nvCxnSpPr>
          <p:cNvPr id="26" name="Straight Connector 25">
            <a:extLst>
              <a:ext uri="{FF2B5EF4-FFF2-40B4-BE49-F238E27FC236}">
                <a16:creationId xmlns:a16="http://schemas.microsoft.com/office/drawing/2014/main" id="{B42E889C-BF1F-40B2-86C2-92153DB7E6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8034" y="0"/>
            <a:ext cx="6553966" cy="35426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851108" y="4783369"/>
            <a:ext cx="5340893" cy="20746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21640" y="0"/>
            <a:ext cx="1268175"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diagram of a software application&#10;&#10;AI-generated content may be incorrect.">
            <a:extLst>
              <a:ext uri="{FF2B5EF4-FFF2-40B4-BE49-F238E27FC236}">
                <a16:creationId xmlns:a16="http://schemas.microsoft.com/office/drawing/2014/main" id="{D0843857-7F1C-7C4C-3EF4-66DE992D142E}"/>
              </a:ext>
            </a:extLst>
          </p:cNvPr>
          <p:cNvPicPr>
            <a:picLocks noGrp="1" noChangeAspect="1"/>
          </p:cNvPicPr>
          <p:nvPr>
            <p:ph idx="1"/>
          </p:nvPr>
        </p:nvPicPr>
        <p:blipFill>
          <a:blip r:embed="rId2"/>
          <a:stretch>
            <a:fillRect/>
          </a:stretch>
        </p:blipFill>
        <p:spPr>
          <a:xfrm>
            <a:off x="5104634" y="1301514"/>
            <a:ext cx="6553966" cy="4086910"/>
          </a:xfrm>
          <a:prstGeom prst="rect">
            <a:avLst/>
          </a:prstGeom>
        </p:spPr>
      </p:pic>
    </p:spTree>
    <p:extLst>
      <p:ext uri="{BB962C8B-B14F-4D97-AF65-F5344CB8AC3E}">
        <p14:creationId xmlns:p14="http://schemas.microsoft.com/office/powerpoint/2010/main" val="37532332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37D227-AD3B-667D-B091-CCD275CE00B9}"/>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618C54-0115-83F0-76D3-331FFFEB1E17}"/>
              </a:ext>
            </a:extLst>
          </p:cNvPr>
          <p:cNvSpPr>
            <a:spLocks noGrp="1"/>
          </p:cNvSpPr>
          <p:nvPr>
            <p:ph type="title"/>
          </p:nvPr>
        </p:nvSpPr>
        <p:spPr>
          <a:xfrm>
            <a:off x="1015488" y="533400"/>
            <a:ext cx="4493885" cy="3614271"/>
          </a:xfrm>
        </p:spPr>
        <p:txBody>
          <a:bodyPr vert="horz" lIns="91440" tIns="45720" rIns="91440" bIns="45720" rtlCol="0" anchor="b">
            <a:normAutofit/>
          </a:bodyPr>
          <a:lstStyle/>
          <a:p>
            <a:r>
              <a:rPr lang="en-US" sz="5400"/>
              <a:t>State Diagram</a:t>
            </a:r>
          </a:p>
        </p:txBody>
      </p:sp>
      <p:cxnSp>
        <p:nvCxnSpPr>
          <p:cNvPr id="27" name="Straight Connector 26">
            <a:extLst>
              <a:ext uri="{FF2B5EF4-FFF2-40B4-BE49-F238E27FC236}">
                <a16:creationId xmlns:a16="http://schemas.microsoft.com/office/drawing/2014/main" id="{B42E889C-BF1F-40B2-86C2-92153DB7E6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8034" y="0"/>
            <a:ext cx="6553966" cy="35426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851108" y="4783369"/>
            <a:ext cx="5340893" cy="20746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21640" y="0"/>
            <a:ext cx="1268175"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48D3AF87-75AF-01FD-8E24-44E16845308C}"/>
              </a:ext>
            </a:extLst>
          </p:cNvPr>
          <p:cNvPicPr>
            <a:picLocks noGrp="1" noChangeAspect="1"/>
          </p:cNvPicPr>
          <p:nvPr>
            <p:ph idx="1"/>
          </p:nvPr>
        </p:nvPicPr>
        <p:blipFill>
          <a:blip r:embed="rId2"/>
          <a:stretch>
            <a:fillRect/>
          </a:stretch>
        </p:blipFill>
        <p:spPr>
          <a:xfrm>
            <a:off x="6071890" y="533400"/>
            <a:ext cx="5371336" cy="5791200"/>
          </a:xfrm>
          <a:prstGeom prst="rect">
            <a:avLst/>
          </a:prstGeom>
        </p:spPr>
      </p:pic>
    </p:spTree>
    <p:extLst>
      <p:ext uri="{BB962C8B-B14F-4D97-AF65-F5344CB8AC3E}">
        <p14:creationId xmlns:p14="http://schemas.microsoft.com/office/powerpoint/2010/main" val="10546569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886D983-69E9-3345-121C-C7689E269BB3}"/>
              </a:ext>
            </a:extLst>
          </p:cNvPr>
          <p:cNvSpPr>
            <a:spLocks noGrp="1"/>
          </p:cNvSpPr>
          <p:nvPr>
            <p:ph type="title"/>
          </p:nvPr>
        </p:nvSpPr>
        <p:spPr>
          <a:xfrm>
            <a:off x="960350" y="541964"/>
            <a:ext cx="4768938" cy="3818667"/>
          </a:xfrm>
        </p:spPr>
        <p:txBody>
          <a:bodyPr vert="horz" lIns="91440" tIns="45720" rIns="91440" bIns="45720" rtlCol="0" anchor="b">
            <a:normAutofit/>
          </a:bodyPr>
          <a:lstStyle/>
          <a:p>
            <a:r>
              <a:rPr lang="en-US" sz="5400"/>
              <a:t>Class Diagram</a:t>
            </a:r>
          </a:p>
        </p:txBody>
      </p:sp>
      <p:cxnSp>
        <p:nvCxnSpPr>
          <p:cNvPr id="28" name="Straight Connector 27">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diagram of a company&#10;&#10;AI-generated content may be incorrect.">
            <a:extLst>
              <a:ext uri="{FF2B5EF4-FFF2-40B4-BE49-F238E27FC236}">
                <a16:creationId xmlns:a16="http://schemas.microsoft.com/office/drawing/2014/main" id="{5B009CF2-54AD-511D-9B76-A57C243AAE9F}"/>
              </a:ext>
            </a:extLst>
          </p:cNvPr>
          <p:cNvPicPr>
            <a:picLocks noChangeAspect="1"/>
          </p:cNvPicPr>
          <p:nvPr/>
        </p:nvPicPr>
        <p:blipFill>
          <a:blip r:embed="rId2"/>
          <a:stretch>
            <a:fillRect/>
          </a:stretch>
        </p:blipFill>
        <p:spPr>
          <a:xfrm>
            <a:off x="7164195" y="541964"/>
            <a:ext cx="3426209" cy="5782635"/>
          </a:xfrm>
          <a:prstGeom prst="rect">
            <a:avLst/>
          </a:prstGeom>
        </p:spPr>
      </p:pic>
    </p:spTree>
    <p:extLst>
      <p:ext uri="{BB962C8B-B14F-4D97-AF65-F5344CB8AC3E}">
        <p14:creationId xmlns:p14="http://schemas.microsoft.com/office/powerpoint/2010/main" val="1931112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D3E5F86-BCC8-1F69-F6D9-BCED2D2DA994}"/>
              </a:ext>
            </a:extLst>
          </p:cNvPr>
          <p:cNvSpPr>
            <a:spLocks noGrp="1"/>
          </p:cNvSpPr>
          <p:nvPr>
            <p:ph type="title"/>
          </p:nvPr>
        </p:nvSpPr>
        <p:spPr>
          <a:xfrm>
            <a:off x="960349" y="541964"/>
            <a:ext cx="9562745" cy="1105861"/>
          </a:xfrm>
        </p:spPr>
        <p:txBody>
          <a:bodyPr vert="horz" lIns="91440" tIns="45720" rIns="91440" bIns="45720" rtlCol="0" anchor="b">
            <a:normAutofit/>
          </a:bodyPr>
          <a:lstStyle/>
          <a:p>
            <a:r>
              <a:rPr lang="en-US" sz="5400" dirty="0"/>
              <a:t>Product Backlog</a:t>
            </a:r>
          </a:p>
        </p:txBody>
      </p:sp>
      <p:cxnSp>
        <p:nvCxnSpPr>
          <p:cNvPr id="27" name="Straight Connector 26">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D96250AF-7555-D497-6173-2E2A45B8EF75}"/>
              </a:ext>
            </a:extLst>
          </p:cNvPr>
          <p:cNvGraphicFramePr>
            <a:graphicFrameLocks noGrp="1"/>
          </p:cNvGraphicFramePr>
          <p:nvPr>
            <p:ph idx="1"/>
            <p:extLst>
              <p:ext uri="{D42A27DB-BD31-4B8C-83A1-F6EECF244321}">
                <p14:modId xmlns:p14="http://schemas.microsoft.com/office/powerpoint/2010/main" val="287829369"/>
              </p:ext>
            </p:extLst>
          </p:nvPr>
        </p:nvGraphicFramePr>
        <p:xfrm>
          <a:off x="494676" y="1759296"/>
          <a:ext cx="10655925" cy="4593879"/>
        </p:xfrm>
        <a:graphic>
          <a:graphicData uri="http://schemas.openxmlformats.org/drawingml/2006/table">
            <a:tbl>
              <a:tblPr>
                <a:tableStyleId>{8FD4443E-F989-4FC4-A0C8-D5A2AF1F390B}</a:tableStyleId>
              </a:tblPr>
              <a:tblGrid>
                <a:gridCol w="832517">
                  <a:extLst>
                    <a:ext uri="{9D8B030D-6E8A-4147-A177-3AD203B41FA5}">
                      <a16:colId xmlns:a16="http://schemas.microsoft.com/office/drawing/2014/main" val="3438264420"/>
                    </a:ext>
                  </a:extLst>
                </a:gridCol>
                <a:gridCol w="2131184">
                  <a:extLst>
                    <a:ext uri="{9D8B030D-6E8A-4147-A177-3AD203B41FA5}">
                      <a16:colId xmlns:a16="http://schemas.microsoft.com/office/drawing/2014/main" val="2666420877"/>
                    </a:ext>
                  </a:extLst>
                </a:gridCol>
                <a:gridCol w="3074428">
                  <a:extLst>
                    <a:ext uri="{9D8B030D-6E8A-4147-A177-3AD203B41FA5}">
                      <a16:colId xmlns:a16="http://schemas.microsoft.com/office/drawing/2014/main" val="3497988572"/>
                    </a:ext>
                  </a:extLst>
                </a:gridCol>
                <a:gridCol w="3662248">
                  <a:extLst>
                    <a:ext uri="{9D8B030D-6E8A-4147-A177-3AD203B41FA5}">
                      <a16:colId xmlns:a16="http://schemas.microsoft.com/office/drawing/2014/main" val="3433478612"/>
                    </a:ext>
                  </a:extLst>
                </a:gridCol>
                <a:gridCol w="955548">
                  <a:extLst>
                    <a:ext uri="{9D8B030D-6E8A-4147-A177-3AD203B41FA5}">
                      <a16:colId xmlns:a16="http://schemas.microsoft.com/office/drawing/2014/main" val="4252142560"/>
                    </a:ext>
                  </a:extLst>
                </a:gridCol>
              </a:tblGrid>
              <a:tr h="322558">
                <a:tc>
                  <a:txBody>
                    <a:bodyPr/>
                    <a:lstStyle/>
                    <a:p>
                      <a:pPr algn="ctr" rtl="0" fontAlgn="b">
                        <a:buNone/>
                      </a:pPr>
                      <a:r>
                        <a:rPr lang="en-IN" sz="1200" b="1" u="none" strike="noStrike" dirty="0">
                          <a:effectLst/>
                        </a:rPr>
                        <a:t>Story ID</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buNone/>
                      </a:pPr>
                      <a:r>
                        <a:rPr lang="en-IN" sz="1200" b="1" u="none" strike="noStrike" dirty="0">
                          <a:effectLst/>
                        </a:rPr>
                        <a:t>Feature</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buNone/>
                      </a:pPr>
                      <a:r>
                        <a:rPr lang="en-IN" sz="1200" b="1" u="none" strike="noStrike" dirty="0">
                          <a:effectLst/>
                        </a:rPr>
                        <a:t>User Story</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buNone/>
                      </a:pPr>
                      <a:r>
                        <a:rPr lang="en-IN" sz="1200" b="1" u="none" strike="noStrike" dirty="0">
                          <a:effectLst/>
                        </a:rPr>
                        <a:t>Acceptance Criteria</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buNone/>
                      </a:pPr>
                      <a:r>
                        <a:rPr lang="en-IN" sz="1200" b="1" u="none" strike="noStrike" dirty="0">
                          <a:effectLst/>
                        </a:rPr>
                        <a:t>Story Points</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60369357"/>
                  </a:ext>
                </a:extLst>
              </a:tr>
              <a:tr h="1032341">
                <a:tc>
                  <a:txBody>
                    <a:bodyPr/>
                    <a:lstStyle/>
                    <a:p>
                      <a:pPr algn="l" rtl="0" fontAlgn="b">
                        <a:buNone/>
                      </a:pPr>
                      <a:r>
                        <a:rPr lang="en-IN" sz="1200" b="0" u="none" strike="noStrike" dirty="0">
                          <a:effectLst/>
                        </a:rPr>
                        <a:t>US1</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lumOff val="10000"/>
                      </a:schemeClr>
                    </a:solidFill>
                  </a:tcPr>
                </a:tc>
                <a:tc>
                  <a:txBody>
                    <a:bodyPr/>
                    <a:lstStyle/>
                    <a:p>
                      <a:pPr algn="ctr" rtl="0" fontAlgn="b">
                        <a:buNone/>
                      </a:pPr>
                      <a:r>
                        <a:rPr lang="en-IN" sz="1200" b="0" u="none" strike="noStrike" dirty="0">
                          <a:effectLst/>
                        </a:rPr>
                        <a:t>Basic Dashboard UI</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lumOff val="10000"/>
                      </a:schemeClr>
                    </a:solidFill>
                  </a:tcPr>
                </a:tc>
                <a:tc>
                  <a:txBody>
                    <a:bodyPr/>
                    <a:lstStyle/>
                    <a:p>
                      <a:pPr algn="l" rtl="0" fontAlgn="b">
                        <a:buNone/>
                      </a:pPr>
                      <a:r>
                        <a:rPr lang="en-IN" sz="1200" b="0" u="none" strike="noStrike" dirty="0">
                          <a:effectLst/>
                        </a:rPr>
                        <a:t>Aarav Sharma wants to see a basic dashboard layout, So that he can understand the structure of the app.</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lumOff val="10000"/>
                      </a:schemeClr>
                    </a:solidFill>
                  </a:tcPr>
                </a:tc>
                <a:tc>
                  <a:txBody>
                    <a:bodyPr/>
                    <a:lstStyle/>
                    <a:p>
                      <a:pPr marL="228600" indent="-228600" algn="l" rtl="0" fontAlgn="b">
                        <a:buAutoNum type="arabicPeriod"/>
                      </a:pPr>
                      <a:r>
                        <a:rPr lang="en-IN" sz="1200" b="0" u="none" strike="noStrike" dirty="0">
                          <a:effectLst/>
                        </a:rPr>
                        <a:t>Dashboard has sections for recommendations, trends, and news (placeholders). </a:t>
                      </a:r>
                    </a:p>
                    <a:p>
                      <a:pPr marL="228600" indent="-228600" algn="l" rtl="0" fontAlgn="b">
                        <a:buAutoNum type="arabicPeriod"/>
                      </a:pPr>
                      <a:r>
                        <a:rPr lang="en-IN" sz="1200" b="0" u="none" strike="noStrike" dirty="0">
                          <a:effectLst/>
                        </a:rPr>
                        <a:t>Layout is clean with a header, sidebar, and main content area. </a:t>
                      </a:r>
                    </a:p>
                    <a:p>
                      <a:pPr marL="228600" indent="-228600" algn="l" rtl="0" fontAlgn="b">
                        <a:buAutoNum type="arabicPeriod"/>
                      </a:pPr>
                      <a:r>
                        <a:rPr lang="en-IN" sz="1200" b="0" u="none" strike="noStrike" dirty="0">
                          <a:effectLst/>
                        </a:rPr>
                        <a:t>UI is responsive for desktop and mobile.</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lumOff val="10000"/>
                      </a:schemeClr>
                    </a:solidFill>
                  </a:tcPr>
                </a:tc>
                <a:tc>
                  <a:txBody>
                    <a:bodyPr/>
                    <a:lstStyle/>
                    <a:p>
                      <a:pPr algn="r" rtl="0" fontAlgn="b">
                        <a:buNone/>
                      </a:pPr>
                      <a:r>
                        <a:rPr lang="en-IN" sz="1200" b="0" u="none" strike="noStrike">
                          <a:effectLst/>
                        </a:rPr>
                        <a:t>5</a:t>
                      </a:r>
                      <a:endParaRPr lang="en-IN" sz="1200" b="0" i="0" u="none" strike="noStrike">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lumOff val="10000"/>
                      </a:schemeClr>
                    </a:solidFill>
                  </a:tcPr>
                </a:tc>
                <a:extLst>
                  <a:ext uri="{0D108BD9-81ED-4DB2-BD59-A6C34878D82A}">
                    <a16:rowId xmlns:a16="http://schemas.microsoft.com/office/drawing/2014/main" val="361850624"/>
                  </a:ext>
                </a:extLst>
              </a:tr>
              <a:tr h="1174298">
                <a:tc>
                  <a:txBody>
                    <a:bodyPr/>
                    <a:lstStyle/>
                    <a:p>
                      <a:pPr algn="l" rtl="0" fontAlgn="b">
                        <a:buNone/>
                      </a:pPr>
                      <a:r>
                        <a:rPr lang="en-IN" sz="1200" b="0" u="none" strike="noStrike">
                          <a:effectLst/>
                        </a:rPr>
                        <a:t>US2</a:t>
                      </a:r>
                      <a:endParaRPr lang="en-IN" sz="1200" b="0" i="0" u="none" strike="noStrike">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lumOff val="10000"/>
                      </a:schemeClr>
                    </a:solidFill>
                  </a:tcPr>
                </a:tc>
                <a:tc>
                  <a:txBody>
                    <a:bodyPr/>
                    <a:lstStyle/>
                    <a:p>
                      <a:pPr algn="ctr" rtl="0" fontAlgn="b">
                        <a:buNone/>
                      </a:pPr>
                      <a:r>
                        <a:rPr lang="en-IN" sz="1200" b="0" u="none" strike="noStrike" dirty="0">
                          <a:effectLst/>
                        </a:rPr>
                        <a:t>Profile Setup UI</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lumOff val="10000"/>
                      </a:schemeClr>
                    </a:solidFill>
                  </a:tcPr>
                </a:tc>
                <a:tc>
                  <a:txBody>
                    <a:bodyPr/>
                    <a:lstStyle/>
                    <a:p>
                      <a:pPr algn="l" rtl="0" fontAlgn="b">
                        <a:buNone/>
                      </a:pPr>
                      <a:r>
                        <a:rPr lang="en-IN" sz="1200" b="0" u="none" strike="noStrike" dirty="0">
                          <a:effectLst/>
                        </a:rPr>
                        <a:t>Aarav Sharma wants to input his risk tolerance and budget in a form, So that he can simulate setting up his profile.</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lumOff val="10000"/>
                      </a:schemeClr>
                    </a:solidFill>
                  </a:tcPr>
                </a:tc>
                <a:tc>
                  <a:txBody>
                    <a:bodyPr/>
                    <a:lstStyle/>
                    <a:p>
                      <a:pPr marL="228600" indent="-228600" algn="l" rtl="0" fontAlgn="b">
                        <a:buAutoNum type="arabicPeriod"/>
                      </a:pPr>
                      <a:r>
                        <a:rPr lang="en-IN" sz="1200" b="0" u="none" strike="noStrike" dirty="0">
                          <a:effectLst/>
                        </a:rPr>
                        <a:t>Form includes dropdown for risk tolerance (Low, Medium, High) and input for budget. </a:t>
                      </a:r>
                    </a:p>
                    <a:p>
                      <a:pPr marL="228600" indent="-228600" algn="l" rtl="0" fontAlgn="b">
                        <a:buAutoNum type="arabicPeriod"/>
                      </a:pPr>
                      <a:r>
                        <a:rPr lang="en-IN" sz="1200" b="0" u="none" strike="noStrike" dirty="0">
                          <a:effectLst/>
                        </a:rPr>
                        <a:t>Form has a “Save” button that shows a confirmation message (no backend saving yet). </a:t>
                      </a:r>
                    </a:p>
                    <a:p>
                      <a:pPr marL="228600" indent="-228600" algn="l" rtl="0" fontAlgn="b">
                        <a:buAutoNum type="arabicPeriod"/>
                      </a:pPr>
                      <a:r>
                        <a:rPr lang="en-IN" sz="1200" b="0" u="none" strike="noStrike" dirty="0">
                          <a:effectLst/>
                        </a:rPr>
                        <a:t>Error message shown if budget is invalid (e.g., negative).</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lumOff val="10000"/>
                      </a:schemeClr>
                    </a:solidFill>
                  </a:tcPr>
                </a:tc>
                <a:tc>
                  <a:txBody>
                    <a:bodyPr/>
                    <a:lstStyle/>
                    <a:p>
                      <a:pPr algn="r" rtl="0" fontAlgn="b">
                        <a:buNone/>
                      </a:pPr>
                      <a:r>
                        <a:rPr lang="en-IN" sz="1200" b="0" u="none" strike="noStrike" dirty="0">
                          <a:effectLst/>
                        </a:rPr>
                        <a:t>3</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lumOff val="10000"/>
                      </a:schemeClr>
                    </a:solidFill>
                  </a:tcPr>
                </a:tc>
                <a:extLst>
                  <a:ext uri="{0D108BD9-81ED-4DB2-BD59-A6C34878D82A}">
                    <a16:rowId xmlns:a16="http://schemas.microsoft.com/office/drawing/2014/main" val="3547893560"/>
                  </a:ext>
                </a:extLst>
              </a:tr>
              <a:tr h="1032341">
                <a:tc>
                  <a:txBody>
                    <a:bodyPr/>
                    <a:lstStyle/>
                    <a:p>
                      <a:pPr algn="l" rtl="0" fontAlgn="b">
                        <a:buNone/>
                      </a:pPr>
                      <a:r>
                        <a:rPr lang="en-IN" sz="1200" b="0" u="none" strike="noStrike">
                          <a:effectLst/>
                        </a:rPr>
                        <a:t>US3</a:t>
                      </a:r>
                      <a:endParaRPr lang="en-IN" sz="1200" b="0" i="0" u="none" strike="noStrike">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lumOff val="10000"/>
                      </a:schemeClr>
                    </a:solidFill>
                  </a:tcPr>
                </a:tc>
                <a:tc>
                  <a:txBody>
                    <a:bodyPr/>
                    <a:lstStyle/>
                    <a:p>
                      <a:pPr algn="ctr" rtl="0" fontAlgn="b">
                        <a:buNone/>
                      </a:pPr>
                      <a:r>
                        <a:rPr lang="en-IN" sz="1200" b="0" u="none" strike="noStrike" dirty="0">
                          <a:effectLst/>
                        </a:rPr>
                        <a:t>Recommendation Placeholder UI</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lumOff val="10000"/>
                      </a:schemeClr>
                    </a:solidFill>
                  </a:tcPr>
                </a:tc>
                <a:tc>
                  <a:txBody>
                    <a:bodyPr/>
                    <a:lstStyle/>
                    <a:p>
                      <a:pPr algn="l" rtl="0" fontAlgn="b">
                        <a:buNone/>
                      </a:pPr>
                      <a:r>
                        <a:rPr lang="en-IN" sz="1200" b="0" u="none" strike="noStrike" dirty="0">
                          <a:effectLst/>
                        </a:rPr>
                        <a:t>Thomas Shelby wants to see a placeholder for recommendations, So that he can visualize where his investment suggestions will appear.</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lumOff val="10000"/>
                      </a:schemeClr>
                    </a:solidFill>
                  </a:tcPr>
                </a:tc>
                <a:tc>
                  <a:txBody>
                    <a:bodyPr/>
                    <a:lstStyle/>
                    <a:p>
                      <a:pPr marL="228600" indent="-228600" algn="l" rtl="0" fontAlgn="b">
                        <a:buAutoNum type="arabicPeriod"/>
                      </a:pPr>
                      <a:r>
                        <a:rPr lang="en-IN" sz="1200" b="0" u="none" strike="noStrike" dirty="0">
                          <a:effectLst/>
                        </a:rPr>
                        <a:t>Dashboard has a section titled “Recommendations”. </a:t>
                      </a:r>
                    </a:p>
                    <a:p>
                      <a:pPr marL="228600" indent="-228600" algn="l" rtl="0" fontAlgn="b">
                        <a:buAutoNum type="arabicPeriod"/>
                      </a:pPr>
                      <a:r>
                        <a:rPr lang="en-IN" sz="1200" b="0" u="none" strike="noStrike" dirty="0">
                          <a:effectLst/>
                        </a:rPr>
                        <a:t>Section shows 3 mock recommendations (e.g., “Stock: AAPL, Suggestion: Buy”). </a:t>
                      </a:r>
                    </a:p>
                    <a:p>
                      <a:pPr marL="228600" indent="-228600" algn="l" rtl="0" fontAlgn="b">
                        <a:buAutoNum type="arabicPeriod"/>
                      </a:pPr>
                      <a:r>
                        <a:rPr lang="en-IN" sz="1200" b="0" u="none" strike="noStrike" dirty="0">
                          <a:effectLst/>
                        </a:rPr>
                        <a:t>Each recommendation has a button </a:t>
                      </a:r>
                      <a:r>
                        <a:rPr lang="en-IN" sz="1200" b="0" u="none" strike="noStrike" dirty="0" err="1">
                          <a:effectLst/>
                        </a:rPr>
                        <a:t>labeled</a:t>
                      </a:r>
                      <a:r>
                        <a:rPr lang="en-IN" sz="1200" b="0" u="none" strike="noStrike" dirty="0">
                          <a:effectLst/>
                        </a:rPr>
                        <a:t> “View Details” (non-functional for now).</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lumOff val="10000"/>
                      </a:schemeClr>
                    </a:solidFill>
                  </a:tcPr>
                </a:tc>
                <a:tc>
                  <a:txBody>
                    <a:bodyPr/>
                    <a:lstStyle/>
                    <a:p>
                      <a:pPr algn="r" rtl="0" fontAlgn="b">
                        <a:buNone/>
                      </a:pPr>
                      <a:r>
                        <a:rPr lang="en-IN" sz="1200" b="0" u="none" strike="noStrike" dirty="0">
                          <a:effectLst/>
                        </a:rPr>
                        <a:t>3</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lumOff val="10000"/>
                      </a:schemeClr>
                    </a:solidFill>
                  </a:tcPr>
                </a:tc>
                <a:extLst>
                  <a:ext uri="{0D108BD9-81ED-4DB2-BD59-A6C34878D82A}">
                    <a16:rowId xmlns:a16="http://schemas.microsoft.com/office/drawing/2014/main" val="1384210409"/>
                  </a:ext>
                </a:extLst>
              </a:tr>
              <a:tr h="1032341">
                <a:tc>
                  <a:txBody>
                    <a:bodyPr/>
                    <a:lstStyle/>
                    <a:p>
                      <a:pPr algn="l" rtl="0" fontAlgn="b">
                        <a:buNone/>
                      </a:pPr>
                      <a:r>
                        <a:rPr lang="en-IN" sz="1200" b="0" u="none" strike="noStrike">
                          <a:effectLst/>
                        </a:rPr>
                        <a:t>TS1</a:t>
                      </a:r>
                      <a:endParaRPr lang="en-IN" sz="1200" b="0" i="0" u="none" strike="noStrike">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lumOff val="10000"/>
                      </a:schemeClr>
                    </a:solidFill>
                  </a:tcPr>
                </a:tc>
                <a:tc>
                  <a:txBody>
                    <a:bodyPr/>
                    <a:lstStyle/>
                    <a:p>
                      <a:pPr algn="ctr" rtl="0" fontAlgn="b">
                        <a:buNone/>
                      </a:pPr>
                      <a:r>
                        <a:rPr lang="en-IN" sz="1200" b="0" u="none" strike="noStrike" dirty="0">
                          <a:effectLst/>
                        </a:rPr>
                        <a:t>Front-End Framework Setup</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lumOff val="10000"/>
                      </a:schemeClr>
                    </a:solidFill>
                  </a:tcPr>
                </a:tc>
                <a:tc>
                  <a:txBody>
                    <a:bodyPr/>
                    <a:lstStyle/>
                    <a:p>
                      <a:pPr algn="l" rtl="0" fontAlgn="b">
                        <a:buNone/>
                      </a:pPr>
                      <a:r>
                        <a:rPr lang="en-IN" sz="1200" b="0" u="none" strike="noStrike" dirty="0">
                          <a:effectLst/>
                        </a:rPr>
                        <a:t>As a developer needs to set up a front-end framework (e.g., React), So that the team can build the UI efficiently.</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lumOff val="10000"/>
                      </a:schemeClr>
                    </a:solidFill>
                  </a:tcPr>
                </a:tc>
                <a:tc>
                  <a:txBody>
                    <a:bodyPr/>
                    <a:lstStyle/>
                    <a:p>
                      <a:pPr marL="228600" indent="-228600" algn="l" rtl="0" fontAlgn="b">
                        <a:buAutoNum type="arabicPeriod"/>
                      </a:pPr>
                      <a:r>
                        <a:rPr lang="en-IN" sz="1200" b="0" u="none" strike="noStrike" dirty="0">
                          <a:effectLst/>
                        </a:rPr>
                        <a:t>Project is initialized with React (or similar framework). </a:t>
                      </a:r>
                    </a:p>
                    <a:p>
                      <a:pPr marL="228600" indent="-228600" algn="l" rtl="0" fontAlgn="b">
                        <a:buAutoNum type="arabicPeriod"/>
                      </a:pPr>
                      <a:r>
                        <a:rPr lang="en-IN" sz="1200" b="0" u="none" strike="noStrike" dirty="0">
                          <a:effectLst/>
                        </a:rPr>
                        <a:t>Basic routing is set up for dashboard and profile pages. </a:t>
                      </a:r>
                    </a:p>
                    <a:p>
                      <a:pPr marL="228600" indent="-228600" algn="l" rtl="0" fontAlgn="b">
                        <a:buAutoNum type="arabicPeriod"/>
                      </a:pPr>
                      <a:r>
                        <a:rPr lang="en-IN" sz="1200" b="0" u="none" strike="noStrike" dirty="0">
                          <a:effectLst/>
                        </a:rPr>
                        <a:t>CSS framework (e.g., Tailwind or Bootstrap) is integrated for styling.</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lumOff val="10000"/>
                      </a:schemeClr>
                    </a:solidFill>
                  </a:tcPr>
                </a:tc>
                <a:tc>
                  <a:txBody>
                    <a:bodyPr/>
                    <a:lstStyle/>
                    <a:p>
                      <a:pPr algn="r" rtl="0" fontAlgn="b">
                        <a:buNone/>
                      </a:pPr>
                      <a:r>
                        <a:rPr lang="en-IN" sz="1200" b="0" u="none" strike="noStrike" dirty="0">
                          <a:effectLst/>
                        </a:rPr>
                        <a:t>5</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lumOff val="10000"/>
                      </a:schemeClr>
                    </a:solidFill>
                  </a:tcPr>
                </a:tc>
                <a:extLst>
                  <a:ext uri="{0D108BD9-81ED-4DB2-BD59-A6C34878D82A}">
                    <a16:rowId xmlns:a16="http://schemas.microsoft.com/office/drawing/2014/main" val="1284222065"/>
                  </a:ext>
                </a:extLst>
              </a:tr>
            </a:tbl>
          </a:graphicData>
        </a:graphic>
      </p:graphicFrame>
    </p:spTree>
    <p:extLst>
      <p:ext uri="{BB962C8B-B14F-4D97-AF65-F5344CB8AC3E}">
        <p14:creationId xmlns:p14="http://schemas.microsoft.com/office/powerpoint/2010/main" val="28043504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B0419-79B3-A6AF-930A-639505A0D7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7A1F16-544B-0940-31A7-FF8630F358BE}"/>
              </a:ext>
            </a:extLst>
          </p:cNvPr>
          <p:cNvSpPr>
            <a:spLocks noGrp="1"/>
          </p:cNvSpPr>
          <p:nvPr>
            <p:ph type="title"/>
          </p:nvPr>
        </p:nvSpPr>
        <p:spPr>
          <a:xfrm>
            <a:off x="960349" y="541964"/>
            <a:ext cx="9562745" cy="1105861"/>
          </a:xfrm>
        </p:spPr>
        <p:txBody>
          <a:bodyPr vert="horz" lIns="91440" tIns="45720" rIns="91440" bIns="45720" rtlCol="0" anchor="b">
            <a:normAutofit/>
          </a:bodyPr>
          <a:lstStyle/>
          <a:p>
            <a:r>
              <a:rPr lang="en-US" sz="5400" dirty="0"/>
              <a:t>Product Backlog</a:t>
            </a:r>
          </a:p>
        </p:txBody>
      </p:sp>
      <p:graphicFrame>
        <p:nvGraphicFramePr>
          <p:cNvPr id="4" name="Content Placeholder 3">
            <a:extLst>
              <a:ext uri="{FF2B5EF4-FFF2-40B4-BE49-F238E27FC236}">
                <a16:creationId xmlns:a16="http://schemas.microsoft.com/office/drawing/2014/main" id="{56B41DD3-692E-9046-6A20-3666C699EA1F}"/>
              </a:ext>
            </a:extLst>
          </p:cNvPr>
          <p:cNvGraphicFramePr>
            <a:graphicFrameLocks noGrp="1"/>
          </p:cNvGraphicFramePr>
          <p:nvPr>
            <p:ph idx="1"/>
            <p:extLst>
              <p:ext uri="{D42A27DB-BD31-4B8C-83A1-F6EECF244321}">
                <p14:modId xmlns:p14="http://schemas.microsoft.com/office/powerpoint/2010/main" val="4131274109"/>
              </p:ext>
            </p:extLst>
          </p:nvPr>
        </p:nvGraphicFramePr>
        <p:xfrm>
          <a:off x="494676" y="1759296"/>
          <a:ext cx="10922625" cy="4696918"/>
        </p:xfrm>
        <a:graphic>
          <a:graphicData uri="http://schemas.openxmlformats.org/drawingml/2006/table">
            <a:tbl>
              <a:tblPr>
                <a:tableStyleId>{8FD4443E-F989-4FC4-A0C8-D5A2AF1F390B}</a:tableStyleId>
              </a:tblPr>
              <a:tblGrid>
                <a:gridCol w="853354">
                  <a:extLst>
                    <a:ext uri="{9D8B030D-6E8A-4147-A177-3AD203B41FA5}">
                      <a16:colId xmlns:a16="http://schemas.microsoft.com/office/drawing/2014/main" val="3438264420"/>
                    </a:ext>
                  </a:extLst>
                </a:gridCol>
                <a:gridCol w="2184524">
                  <a:extLst>
                    <a:ext uri="{9D8B030D-6E8A-4147-A177-3AD203B41FA5}">
                      <a16:colId xmlns:a16="http://schemas.microsoft.com/office/drawing/2014/main" val="2666420877"/>
                    </a:ext>
                  </a:extLst>
                </a:gridCol>
                <a:gridCol w="3151375">
                  <a:extLst>
                    <a:ext uri="{9D8B030D-6E8A-4147-A177-3AD203B41FA5}">
                      <a16:colId xmlns:a16="http://schemas.microsoft.com/office/drawing/2014/main" val="3497988572"/>
                    </a:ext>
                  </a:extLst>
                </a:gridCol>
                <a:gridCol w="3753908">
                  <a:extLst>
                    <a:ext uri="{9D8B030D-6E8A-4147-A177-3AD203B41FA5}">
                      <a16:colId xmlns:a16="http://schemas.microsoft.com/office/drawing/2014/main" val="3433478612"/>
                    </a:ext>
                  </a:extLst>
                </a:gridCol>
                <a:gridCol w="979464">
                  <a:extLst>
                    <a:ext uri="{9D8B030D-6E8A-4147-A177-3AD203B41FA5}">
                      <a16:colId xmlns:a16="http://schemas.microsoft.com/office/drawing/2014/main" val="4252142560"/>
                    </a:ext>
                  </a:extLst>
                </a:gridCol>
              </a:tblGrid>
              <a:tr h="322558">
                <a:tc>
                  <a:txBody>
                    <a:bodyPr/>
                    <a:lstStyle/>
                    <a:p>
                      <a:pPr algn="ctr" rtl="0" fontAlgn="b">
                        <a:buNone/>
                      </a:pPr>
                      <a:r>
                        <a:rPr lang="en-IN" sz="1200" b="1" u="none" strike="noStrike" dirty="0">
                          <a:effectLst/>
                        </a:rPr>
                        <a:t>Story ID</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buNone/>
                      </a:pPr>
                      <a:r>
                        <a:rPr lang="en-IN" sz="1200" b="1" u="none" strike="noStrike" dirty="0">
                          <a:effectLst/>
                        </a:rPr>
                        <a:t>Feature</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buNone/>
                      </a:pPr>
                      <a:r>
                        <a:rPr lang="en-IN" sz="1200" b="1" u="none" strike="noStrike" dirty="0">
                          <a:effectLst/>
                        </a:rPr>
                        <a:t>User Story</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buNone/>
                      </a:pPr>
                      <a:r>
                        <a:rPr lang="en-IN" sz="1200" b="1" u="none" strike="noStrike" dirty="0">
                          <a:effectLst/>
                        </a:rPr>
                        <a:t>Acceptance Criteria</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buNone/>
                      </a:pPr>
                      <a:r>
                        <a:rPr lang="en-IN" sz="1200" b="1" u="none" strike="noStrike" dirty="0">
                          <a:effectLst/>
                        </a:rPr>
                        <a:t>Story Points</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0369357"/>
                  </a:ext>
                </a:extLst>
              </a:tr>
              <a:tr h="1032341">
                <a:tc>
                  <a:txBody>
                    <a:bodyPr/>
                    <a:lstStyle/>
                    <a:p>
                      <a:pPr rtl="0" fontAlgn="b"/>
                      <a:r>
                        <a:rPr lang="en-IN" sz="1200" dirty="0">
                          <a:effectLst/>
                        </a:rPr>
                        <a:t>US4</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ctr" rtl="0" fontAlgn="b"/>
                      <a:r>
                        <a:rPr lang="en-IN" sz="1200" dirty="0">
                          <a:effectLst/>
                        </a:rPr>
                        <a:t>User Registration</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rtl="0" fontAlgn="b"/>
                      <a:r>
                        <a:rPr lang="en-IN" sz="1200" dirty="0">
                          <a:effectLst/>
                        </a:rPr>
                        <a:t>Aarav Sharma wants to register with his email and password, So that he can access the </a:t>
                      </a:r>
                      <a:r>
                        <a:rPr lang="en-IN" sz="1200" dirty="0" err="1">
                          <a:effectLst/>
                        </a:rPr>
                        <a:t>InvestIQ</a:t>
                      </a:r>
                      <a:r>
                        <a:rPr lang="en-IN" sz="1200" dirty="0">
                          <a:effectLst/>
                        </a:rPr>
                        <a:t> platform.</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marL="228600" indent="-228600" rtl="0" fontAlgn="b">
                        <a:buAutoNum type="arabicPeriod"/>
                      </a:pPr>
                      <a:r>
                        <a:rPr lang="en-IN" sz="1200" dirty="0">
                          <a:effectLst/>
                        </a:rPr>
                        <a:t>Aarav can enter email and password on a registration form. </a:t>
                      </a:r>
                    </a:p>
                    <a:p>
                      <a:pPr marL="228600" indent="-228600" rtl="0" fontAlgn="b">
                        <a:buAutoNum type="arabicPeriod"/>
                      </a:pPr>
                      <a:r>
                        <a:rPr lang="en-IN" sz="1200" dirty="0">
                          <a:effectLst/>
                        </a:rPr>
                        <a:t> System validates email format and ensures password is at least 8 characters. </a:t>
                      </a:r>
                    </a:p>
                    <a:p>
                      <a:pPr marL="228600" indent="-228600" rtl="0" fontAlgn="b">
                        <a:buAutoNum type="arabicPeriod"/>
                      </a:pPr>
                      <a:r>
                        <a:rPr lang="en-IN" sz="1200" dirty="0">
                          <a:effectLst/>
                        </a:rPr>
                        <a:t>Upon successful registration, Aarav is redirected to login page. 4. Error messages shown if email is in use or inputs are invalid.</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r" rtl="0" fontAlgn="b"/>
                      <a:r>
                        <a:rPr lang="en-IN" sz="1200">
                          <a:effectLst/>
                        </a:rPr>
                        <a:t>3</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61850624"/>
                  </a:ext>
                </a:extLst>
              </a:tr>
              <a:tr h="1174298">
                <a:tc>
                  <a:txBody>
                    <a:bodyPr/>
                    <a:lstStyle/>
                    <a:p>
                      <a:pPr rtl="0" fontAlgn="b"/>
                      <a:r>
                        <a:rPr lang="en-IN" sz="1200">
                          <a:effectLst/>
                        </a:rPr>
                        <a:t>US5</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ctr" rtl="0" fontAlgn="b"/>
                      <a:r>
                        <a:rPr lang="en-IN" sz="1200" dirty="0">
                          <a:effectLst/>
                        </a:rPr>
                        <a:t>User Login</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rtl="0" fontAlgn="b"/>
                      <a:r>
                        <a:rPr lang="en-IN" sz="1200" dirty="0">
                          <a:effectLst/>
                        </a:rPr>
                        <a:t>Aarav Sharma wants to log in with his email and password, So that he can access his dashboard.</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marL="228600" indent="-228600" rtl="0" fontAlgn="b">
                        <a:buAutoNum type="arabicPeriod"/>
                      </a:pPr>
                      <a:r>
                        <a:rPr lang="en-IN" sz="1200" dirty="0">
                          <a:effectLst/>
                        </a:rPr>
                        <a:t>Aarav can enter email and password on a login form. </a:t>
                      </a:r>
                    </a:p>
                    <a:p>
                      <a:pPr marL="228600" indent="-228600" rtl="0" fontAlgn="b">
                        <a:buAutoNum type="arabicPeriod"/>
                      </a:pPr>
                      <a:r>
                        <a:rPr lang="en-IN" sz="1200" dirty="0">
                          <a:effectLst/>
                        </a:rPr>
                        <a:t>System validates credentials and logs Aarav in if correct.</a:t>
                      </a:r>
                    </a:p>
                    <a:p>
                      <a:pPr marL="228600" indent="-228600" rtl="0" fontAlgn="b">
                        <a:buAutoNum type="arabicPeriod"/>
                      </a:pPr>
                      <a:r>
                        <a:rPr lang="en-IN" sz="1200" dirty="0">
                          <a:effectLst/>
                        </a:rPr>
                        <a:t> Aarav is redirected to the dashboard upon successful login. </a:t>
                      </a:r>
                    </a:p>
                    <a:p>
                      <a:pPr marL="228600" indent="-228600" rtl="0" fontAlgn="b">
                        <a:buAutoNum type="arabicPeriod"/>
                      </a:pPr>
                      <a:r>
                        <a:rPr lang="en-IN" sz="1200" dirty="0">
                          <a:effectLst/>
                        </a:rPr>
                        <a:t>Error message shown if credentials are incorrect.</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r" rtl="0" fontAlgn="b"/>
                      <a:r>
                        <a:rPr lang="en-IN" sz="1200" dirty="0">
                          <a:effectLst/>
                        </a:rPr>
                        <a:t>2</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547893560"/>
                  </a:ext>
                </a:extLst>
              </a:tr>
              <a:tr h="1032341">
                <a:tc>
                  <a:txBody>
                    <a:bodyPr/>
                    <a:lstStyle/>
                    <a:p>
                      <a:pPr rtl="0" fontAlgn="b"/>
                      <a:r>
                        <a:rPr lang="en-IN" sz="1200">
                          <a:effectLst/>
                        </a:rPr>
                        <a:t>US6</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ctr" rtl="0" fontAlgn="b"/>
                      <a:r>
                        <a:rPr lang="en-IN" sz="1200" dirty="0">
                          <a:effectLst/>
                        </a:rPr>
                        <a:t>Save Profile Data</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rtl="0" fontAlgn="b"/>
                      <a:r>
                        <a:rPr lang="en-IN" sz="1200">
                          <a:effectLst/>
                        </a:rPr>
                        <a:t>Aarav Sharma wants to save his profile data, So that the system can use it for recommendations.</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marL="228600" indent="-228600" rtl="0" fontAlgn="b">
                        <a:buAutoNum type="arabicPeriod"/>
                      </a:pPr>
                      <a:r>
                        <a:rPr lang="en-IN" sz="1200" dirty="0">
                          <a:effectLst/>
                        </a:rPr>
                        <a:t>Profile form (built in Sprint 1) now saves data to the backend. </a:t>
                      </a:r>
                    </a:p>
                    <a:p>
                      <a:pPr marL="228600" indent="-228600" rtl="0" fontAlgn="b">
                        <a:buAutoNum type="arabicPeriod"/>
                      </a:pPr>
                      <a:r>
                        <a:rPr lang="en-IN" sz="1200" dirty="0">
                          <a:effectLst/>
                        </a:rPr>
                        <a:t>Aarav can edit and update his profile. </a:t>
                      </a:r>
                    </a:p>
                    <a:p>
                      <a:pPr marL="228600" indent="-228600" rtl="0" fontAlgn="b">
                        <a:buAutoNum type="arabicPeriod"/>
                      </a:pPr>
                      <a:r>
                        <a:rPr lang="en-IN" sz="1200" dirty="0">
                          <a:effectLst/>
                        </a:rPr>
                        <a:t>Confirmation message shown after saving.</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r" rtl="0" fontAlgn="b"/>
                      <a:r>
                        <a:rPr lang="en-IN" sz="1200" dirty="0">
                          <a:effectLst/>
                        </a:rPr>
                        <a:t>3</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384210409"/>
                  </a:ext>
                </a:extLst>
              </a:tr>
              <a:tr h="1032341">
                <a:tc>
                  <a:txBody>
                    <a:bodyPr/>
                    <a:lstStyle/>
                    <a:p>
                      <a:pPr rtl="0" fontAlgn="b"/>
                      <a:r>
                        <a:rPr lang="en-IN" sz="1200">
                          <a:effectLst/>
                        </a:rPr>
                        <a:t>TS2</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ctr" rtl="0" fontAlgn="b"/>
                      <a:r>
                        <a:rPr lang="en-IN" sz="1200" dirty="0">
                          <a:effectLst/>
                        </a:rPr>
                        <a:t>Backend API Integration</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rtl="0" fontAlgn="b"/>
                      <a:r>
                        <a:rPr lang="en-IN" sz="1200" b="0" u="none" strike="noStrike" dirty="0">
                          <a:effectLst/>
                        </a:rPr>
                        <a:t>As a developer </a:t>
                      </a:r>
                      <a:r>
                        <a:rPr lang="en-IN" sz="1200" dirty="0">
                          <a:effectLst/>
                        </a:rPr>
                        <a:t>needs to integrate a free API (e.g., Yahoo Finance) to fetch historical stock data, So that the team can use it for recommendations.</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marL="228600" indent="-228600" rtl="0" fontAlgn="b">
                        <a:buAutoNum type="arabicPeriod"/>
                      </a:pPr>
                      <a:r>
                        <a:rPr lang="en-IN" sz="1200" dirty="0">
                          <a:effectLst/>
                        </a:rPr>
                        <a:t>Backend fetches historical stock data for 5 sample stocks (e.g., AAPL, GOOGL). </a:t>
                      </a:r>
                    </a:p>
                    <a:p>
                      <a:pPr marL="228600" indent="-228600" rtl="0" fontAlgn="b">
                        <a:buAutoNum type="arabicPeriod"/>
                      </a:pPr>
                      <a:r>
                        <a:rPr lang="en-IN" sz="1200" dirty="0">
                          <a:effectLst/>
                        </a:rPr>
                        <a:t>Data includes 30 days of historical prices and trends. </a:t>
                      </a:r>
                    </a:p>
                    <a:p>
                      <a:pPr marL="228600" indent="-228600" rtl="0" fontAlgn="b">
                        <a:buAutoNum type="arabicPeriod"/>
                      </a:pPr>
                      <a:r>
                        <a:rPr lang="en-IN" sz="1200" dirty="0">
                          <a:effectLst/>
                        </a:rPr>
                        <a:t>Data is cached in the database. </a:t>
                      </a:r>
                    </a:p>
                    <a:p>
                      <a:pPr marL="228600" indent="-228600" rtl="0" fontAlgn="b">
                        <a:buAutoNum type="arabicPeriod"/>
                      </a:pPr>
                      <a:r>
                        <a:rPr lang="en-IN" sz="1200" dirty="0">
                          <a:effectLst/>
                        </a:rPr>
                        <a:t>Error handling for API failures.</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r" rtl="0" fontAlgn="b"/>
                      <a:r>
                        <a:rPr lang="en-IN" sz="1200" dirty="0">
                          <a:effectLst/>
                        </a:rPr>
                        <a:t>5</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284222065"/>
                  </a:ext>
                </a:extLst>
              </a:tr>
            </a:tbl>
          </a:graphicData>
        </a:graphic>
      </p:graphicFrame>
    </p:spTree>
    <p:extLst>
      <p:ext uri="{BB962C8B-B14F-4D97-AF65-F5344CB8AC3E}">
        <p14:creationId xmlns:p14="http://schemas.microsoft.com/office/powerpoint/2010/main" val="4137413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7AE6E-BF98-6784-2FEA-2907C4826337}"/>
              </a:ext>
            </a:extLst>
          </p:cNvPr>
          <p:cNvSpPr>
            <a:spLocks noGrp="1"/>
          </p:cNvSpPr>
          <p:nvPr>
            <p:ph type="title"/>
          </p:nvPr>
        </p:nvSpPr>
        <p:spPr/>
        <p:txBody>
          <a:bodyPr/>
          <a:lstStyle/>
          <a:p>
            <a:r>
              <a:rPr lang="en-US" dirty="0"/>
              <a:t>Team Members </a:t>
            </a:r>
          </a:p>
        </p:txBody>
      </p:sp>
      <p:sp>
        <p:nvSpPr>
          <p:cNvPr id="7" name="TextBox 6">
            <a:extLst>
              <a:ext uri="{FF2B5EF4-FFF2-40B4-BE49-F238E27FC236}">
                <a16:creationId xmlns:a16="http://schemas.microsoft.com/office/drawing/2014/main" id="{D1F253F1-EEBE-7BAF-975C-09EA80103693}"/>
              </a:ext>
            </a:extLst>
          </p:cNvPr>
          <p:cNvSpPr txBox="1"/>
          <p:nvPr/>
        </p:nvSpPr>
        <p:spPr>
          <a:xfrm>
            <a:off x="1422400" y="5070539"/>
            <a:ext cx="4470400" cy="646331"/>
          </a:xfrm>
          <a:prstGeom prst="rect">
            <a:avLst/>
          </a:prstGeom>
          <a:noFill/>
        </p:spPr>
        <p:txBody>
          <a:bodyPr wrap="square" rtlCol="0">
            <a:spAutoFit/>
          </a:bodyPr>
          <a:lstStyle/>
          <a:p>
            <a:r>
              <a:rPr lang="en-US" dirty="0" err="1"/>
              <a:t>Ruchitha</a:t>
            </a:r>
            <a:r>
              <a:rPr lang="en-US" dirty="0"/>
              <a:t> Reddy </a:t>
            </a:r>
            <a:r>
              <a:rPr lang="en-US" dirty="0" err="1"/>
              <a:t>Kuthuru</a:t>
            </a:r>
            <a:r>
              <a:rPr lang="en-US" dirty="0"/>
              <a:t> – Product Manager and Full Stack developer</a:t>
            </a:r>
          </a:p>
        </p:txBody>
      </p:sp>
      <p:sp>
        <p:nvSpPr>
          <p:cNvPr id="9" name="TextBox 8">
            <a:extLst>
              <a:ext uri="{FF2B5EF4-FFF2-40B4-BE49-F238E27FC236}">
                <a16:creationId xmlns:a16="http://schemas.microsoft.com/office/drawing/2014/main" id="{B7F0A55B-1293-81DC-EE4A-47DF7E32817D}"/>
              </a:ext>
            </a:extLst>
          </p:cNvPr>
          <p:cNvSpPr txBox="1"/>
          <p:nvPr/>
        </p:nvSpPr>
        <p:spPr>
          <a:xfrm>
            <a:off x="6901545" y="5092313"/>
            <a:ext cx="4470400" cy="646331"/>
          </a:xfrm>
          <a:prstGeom prst="rect">
            <a:avLst/>
          </a:prstGeom>
          <a:noFill/>
        </p:spPr>
        <p:txBody>
          <a:bodyPr wrap="square" rtlCol="0">
            <a:spAutoFit/>
          </a:bodyPr>
          <a:lstStyle/>
          <a:p>
            <a:r>
              <a:rPr lang="en-IN" dirty="0" err="1"/>
              <a:t>Mahidhar</a:t>
            </a:r>
            <a:r>
              <a:rPr lang="en-IN" dirty="0"/>
              <a:t> Reddy </a:t>
            </a:r>
            <a:r>
              <a:rPr lang="en-IN" dirty="0" err="1"/>
              <a:t>Kandula</a:t>
            </a:r>
            <a:r>
              <a:rPr lang="en-IN" dirty="0"/>
              <a:t> </a:t>
            </a:r>
            <a:r>
              <a:rPr lang="en-US" dirty="0"/>
              <a:t>– Machine learning Engineer</a:t>
            </a:r>
          </a:p>
        </p:txBody>
      </p:sp>
      <p:pic>
        <p:nvPicPr>
          <p:cNvPr id="10" name="Picture 9">
            <a:extLst>
              <a:ext uri="{FF2B5EF4-FFF2-40B4-BE49-F238E27FC236}">
                <a16:creationId xmlns:a16="http://schemas.microsoft.com/office/drawing/2014/main" id="{3C3C89ED-ED18-C9EB-5B8A-35F4F9230C53}"/>
              </a:ext>
            </a:extLst>
          </p:cNvPr>
          <p:cNvPicPr>
            <a:picLocks noChangeAspect="1"/>
          </p:cNvPicPr>
          <p:nvPr/>
        </p:nvPicPr>
        <p:blipFill>
          <a:blip r:embed="rId2"/>
          <a:stretch>
            <a:fillRect/>
          </a:stretch>
        </p:blipFill>
        <p:spPr>
          <a:xfrm>
            <a:off x="7469417" y="2273487"/>
            <a:ext cx="2868383" cy="2727571"/>
          </a:xfrm>
          <a:prstGeom prst="rect">
            <a:avLst/>
          </a:prstGeom>
        </p:spPr>
      </p:pic>
      <p:pic>
        <p:nvPicPr>
          <p:cNvPr id="11" name="Picture 10">
            <a:extLst>
              <a:ext uri="{FF2B5EF4-FFF2-40B4-BE49-F238E27FC236}">
                <a16:creationId xmlns:a16="http://schemas.microsoft.com/office/drawing/2014/main" id="{FB30DAB0-C428-101B-ACBD-A13363922481}"/>
              </a:ext>
            </a:extLst>
          </p:cNvPr>
          <p:cNvPicPr>
            <a:picLocks noChangeAspect="1"/>
          </p:cNvPicPr>
          <p:nvPr/>
        </p:nvPicPr>
        <p:blipFill>
          <a:blip r:embed="rId3"/>
          <a:stretch>
            <a:fillRect/>
          </a:stretch>
        </p:blipFill>
        <p:spPr>
          <a:xfrm>
            <a:off x="2286000" y="2135091"/>
            <a:ext cx="2149475" cy="2865967"/>
          </a:xfrm>
          <a:prstGeom prst="rect">
            <a:avLst/>
          </a:prstGeom>
        </p:spPr>
      </p:pic>
    </p:spTree>
    <p:extLst>
      <p:ext uri="{BB962C8B-B14F-4D97-AF65-F5344CB8AC3E}">
        <p14:creationId xmlns:p14="http://schemas.microsoft.com/office/powerpoint/2010/main" val="5448825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6AED2-5B35-2339-A5EB-ABD0689C8A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599F51-D68E-F007-D44F-86D2E32F98D1}"/>
              </a:ext>
            </a:extLst>
          </p:cNvPr>
          <p:cNvSpPr>
            <a:spLocks noGrp="1"/>
          </p:cNvSpPr>
          <p:nvPr>
            <p:ph type="title"/>
          </p:nvPr>
        </p:nvSpPr>
        <p:spPr>
          <a:xfrm>
            <a:off x="960349" y="541964"/>
            <a:ext cx="9562745" cy="1105861"/>
          </a:xfrm>
        </p:spPr>
        <p:txBody>
          <a:bodyPr vert="horz" lIns="91440" tIns="45720" rIns="91440" bIns="45720" rtlCol="0" anchor="b">
            <a:normAutofit/>
          </a:bodyPr>
          <a:lstStyle/>
          <a:p>
            <a:r>
              <a:rPr lang="en-US" sz="5400" dirty="0"/>
              <a:t>Product Backlog</a:t>
            </a:r>
          </a:p>
        </p:txBody>
      </p:sp>
      <p:graphicFrame>
        <p:nvGraphicFramePr>
          <p:cNvPr id="4" name="Content Placeholder 3">
            <a:extLst>
              <a:ext uri="{FF2B5EF4-FFF2-40B4-BE49-F238E27FC236}">
                <a16:creationId xmlns:a16="http://schemas.microsoft.com/office/drawing/2014/main" id="{9CE27B1F-573F-8999-C9B5-7CF1B02D6FBF}"/>
              </a:ext>
            </a:extLst>
          </p:cNvPr>
          <p:cNvGraphicFramePr>
            <a:graphicFrameLocks noGrp="1"/>
          </p:cNvGraphicFramePr>
          <p:nvPr>
            <p:ph idx="1"/>
            <p:extLst>
              <p:ext uri="{D42A27DB-BD31-4B8C-83A1-F6EECF244321}">
                <p14:modId xmlns:p14="http://schemas.microsoft.com/office/powerpoint/2010/main" val="1183983720"/>
              </p:ext>
            </p:extLst>
          </p:nvPr>
        </p:nvGraphicFramePr>
        <p:xfrm>
          <a:off x="494676" y="1759296"/>
          <a:ext cx="10935325" cy="4593879"/>
        </p:xfrm>
        <a:graphic>
          <a:graphicData uri="http://schemas.openxmlformats.org/drawingml/2006/table">
            <a:tbl>
              <a:tblPr>
                <a:tableStyleId>{8FD4443E-F989-4FC4-A0C8-D5A2AF1F390B}</a:tableStyleId>
              </a:tblPr>
              <a:tblGrid>
                <a:gridCol w="854346">
                  <a:extLst>
                    <a:ext uri="{9D8B030D-6E8A-4147-A177-3AD203B41FA5}">
                      <a16:colId xmlns:a16="http://schemas.microsoft.com/office/drawing/2014/main" val="3438264420"/>
                    </a:ext>
                  </a:extLst>
                </a:gridCol>
                <a:gridCol w="2187064">
                  <a:extLst>
                    <a:ext uri="{9D8B030D-6E8A-4147-A177-3AD203B41FA5}">
                      <a16:colId xmlns:a16="http://schemas.microsoft.com/office/drawing/2014/main" val="2666420877"/>
                    </a:ext>
                  </a:extLst>
                </a:gridCol>
                <a:gridCol w="3155040">
                  <a:extLst>
                    <a:ext uri="{9D8B030D-6E8A-4147-A177-3AD203B41FA5}">
                      <a16:colId xmlns:a16="http://schemas.microsoft.com/office/drawing/2014/main" val="3497988572"/>
                    </a:ext>
                  </a:extLst>
                </a:gridCol>
                <a:gridCol w="3758272">
                  <a:extLst>
                    <a:ext uri="{9D8B030D-6E8A-4147-A177-3AD203B41FA5}">
                      <a16:colId xmlns:a16="http://schemas.microsoft.com/office/drawing/2014/main" val="3433478612"/>
                    </a:ext>
                  </a:extLst>
                </a:gridCol>
                <a:gridCol w="980603">
                  <a:extLst>
                    <a:ext uri="{9D8B030D-6E8A-4147-A177-3AD203B41FA5}">
                      <a16:colId xmlns:a16="http://schemas.microsoft.com/office/drawing/2014/main" val="4252142560"/>
                    </a:ext>
                  </a:extLst>
                </a:gridCol>
              </a:tblGrid>
              <a:tr h="322558">
                <a:tc>
                  <a:txBody>
                    <a:bodyPr/>
                    <a:lstStyle/>
                    <a:p>
                      <a:pPr algn="ctr" rtl="0" fontAlgn="b">
                        <a:buNone/>
                      </a:pPr>
                      <a:r>
                        <a:rPr lang="en-IN" sz="1200" b="1" u="none" strike="noStrike" dirty="0">
                          <a:effectLst/>
                        </a:rPr>
                        <a:t>Story ID</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buNone/>
                      </a:pPr>
                      <a:r>
                        <a:rPr lang="en-IN" sz="1200" b="1" u="none" strike="noStrike" dirty="0">
                          <a:effectLst/>
                        </a:rPr>
                        <a:t>Feature</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buNone/>
                      </a:pPr>
                      <a:r>
                        <a:rPr lang="en-IN" sz="1200" b="1" u="none" strike="noStrike" dirty="0">
                          <a:effectLst/>
                        </a:rPr>
                        <a:t>User Story</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buNone/>
                      </a:pPr>
                      <a:r>
                        <a:rPr lang="en-IN" sz="1200" b="1" u="none" strike="noStrike" dirty="0">
                          <a:effectLst/>
                        </a:rPr>
                        <a:t>Acceptance Criteria</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buNone/>
                      </a:pPr>
                      <a:r>
                        <a:rPr lang="en-IN" sz="1200" b="1" u="none" strike="noStrike" dirty="0">
                          <a:effectLst/>
                        </a:rPr>
                        <a:t>Story Points</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0369357"/>
                  </a:ext>
                </a:extLst>
              </a:tr>
              <a:tr h="1032341">
                <a:tc>
                  <a:txBody>
                    <a:bodyPr/>
                    <a:lstStyle/>
                    <a:p>
                      <a:pPr rtl="0" fontAlgn="b"/>
                      <a:r>
                        <a:rPr lang="en-IN" sz="1200" dirty="0">
                          <a:effectLst/>
                        </a:rPr>
                        <a:t>TS3</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ctr" rtl="0" fontAlgn="b"/>
                      <a:r>
                        <a:rPr lang="en-IN" sz="1200" dirty="0">
                          <a:effectLst/>
                        </a:rPr>
                        <a:t>Database Schema Setup</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rtl="0" fontAlgn="b"/>
                      <a:r>
                        <a:rPr lang="en-IN" sz="1200" dirty="0">
                          <a:effectLst/>
                        </a:rPr>
                        <a:t>Sanjana Reddy needs to create a database schema for users, profiles, and historical data, So that the team can store and retrieve data.</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marL="228600" indent="-228600" rtl="0" fontAlgn="b">
                        <a:buAutoNum type="arabicPeriod"/>
                      </a:pPr>
                      <a:r>
                        <a:rPr lang="en-IN" sz="1200" dirty="0">
                          <a:effectLst/>
                        </a:rPr>
                        <a:t>Schema includes tables for Users, Profiles, and </a:t>
                      </a:r>
                      <a:r>
                        <a:rPr lang="en-IN" sz="1200" dirty="0" err="1">
                          <a:effectLst/>
                        </a:rPr>
                        <a:t>HistoricalData</a:t>
                      </a:r>
                      <a:r>
                        <a:rPr lang="en-IN" sz="1200" dirty="0">
                          <a:effectLst/>
                        </a:rPr>
                        <a:t>. </a:t>
                      </a:r>
                    </a:p>
                    <a:p>
                      <a:pPr marL="228600" indent="-228600" rtl="0" fontAlgn="b">
                        <a:buAutoNum type="arabicPeriod"/>
                      </a:pPr>
                      <a:r>
                        <a:rPr lang="en-IN" sz="1200" dirty="0">
                          <a:effectLst/>
                        </a:rPr>
                        <a:t>Database uses a free solution (e.g., SQLite). </a:t>
                      </a:r>
                    </a:p>
                    <a:p>
                      <a:pPr marL="228600" indent="-228600" rtl="0" fontAlgn="b">
                        <a:buAutoNum type="arabicPeriod"/>
                      </a:pPr>
                      <a:r>
                        <a:rPr lang="en-IN" sz="1200" dirty="0">
                          <a:effectLst/>
                        </a:rPr>
                        <a:t>Basic CRUD operations implemented for user and profile data.</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r" rtl="0" fontAlgn="b"/>
                      <a:r>
                        <a:rPr lang="en-IN" sz="1200" dirty="0">
                          <a:effectLst/>
                        </a:rPr>
                        <a:t>3</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61850624"/>
                  </a:ext>
                </a:extLst>
              </a:tr>
              <a:tr h="1174298">
                <a:tc>
                  <a:txBody>
                    <a:bodyPr/>
                    <a:lstStyle/>
                    <a:p>
                      <a:pPr rtl="0" fontAlgn="b"/>
                      <a:r>
                        <a:rPr lang="en-IN" sz="1200" dirty="0">
                          <a:effectLst/>
                        </a:rPr>
                        <a:t>US7</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rtl="0" fontAlgn="b"/>
                      <a:r>
                        <a:rPr lang="en-IN" sz="1200" dirty="0">
                          <a:effectLst/>
                        </a:rPr>
                        <a:t>Historical Trends Display</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rtl="0" fontAlgn="b"/>
                      <a:r>
                        <a:rPr lang="en-IN" sz="1200" dirty="0">
                          <a:effectLst/>
                        </a:rPr>
                        <a:t>Thomas Shelby wants to see historical trends for recommended stocks, So that he can understand the basis for recommendations.</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marL="228600" indent="-228600" rtl="0" fontAlgn="b">
                        <a:buAutoNum type="arabicPeriod"/>
                      </a:pPr>
                      <a:r>
                        <a:rPr lang="en-IN" sz="1200" dirty="0">
                          <a:effectLst/>
                        </a:rPr>
                        <a:t>Dashboard displays a line chart showing 30-day price trend for each stock. </a:t>
                      </a:r>
                    </a:p>
                    <a:p>
                      <a:pPr marL="228600" indent="-228600" rtl="0" fontAlgn="b">
                        <a:buAutoNum type="arabicPeriod"/>
                      </a:pPr>
                      <a:r>
                        <a:rPr lang="en-IN" sz="1200" dirty="0">
                          <a:effectLst/>
                        </a:rPr>
                        <a:t>Chart uses historical data from the database. </a:t>
                      </a:r>
                    </a:p>
                    <a:p>
                      <a:pPr marL="228600" indent="-228600" rtl="0" fontAlgn="b">
                        <a:buAutoNum type="arabicPeriod"/>
                      </a:pPr>
                      <a:r>
                        <a:rPr lang="en-IN" sz="1200" dirty="0">
                          <a:effectLst/>
                        </a:rPr>
                        <a:t>Chart includes labels for dates and prices.</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r" rtl="0" fontAlgn="b"/>
                      <a:r>
                        <a:rPr lang="en-IN" sz="1200">
                          <a:effectLst/>
                        </a:rPr>
                        <a:t>5</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extLst>
                  <a:ext uri="{0D108BD9-81ED-4DB2-BD59-A6C34878D82A}">
                    <a16:rowId xmlns:a16="http://schemas.microsoft.com/office/drawing/2014/main" val="3547893560"/>
                  </a:ext>
                </a:extLst>
              </a:tr>
              <a:tr h="1032341">
                <a:tc>
                  <a:txBody>
                    <a:bodyPr/>
                    <a:lstStyle/>
                    <a:p>
                      <a:pPr rtl="0" fontAlgn="b"/>
                      <a:r>
                        <a:rPr lang="en-IN" sz="1200">
                          <a:effectLst/>
                        </a:rPr>
                        <a:t>US8</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rtl="0" fontAlgn="b"/>
                      <a:r>
                        <a:rPr lang="en-IN" sz="1200" dirty="0">
                          <a:effectLst/>
                        </a:rPr>
                        <a:t>Market News Display</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rtl="0" fontAlgn="b"/>
                      <a:r>
                        <a:rPr lang="en-IN" sz="1200" dirty="0">
                          <a:effectLst/>
                        </a:rPr>
                        <a:t>Thomas Shelby wants to see recent market news, So that he can stay informed.</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marL="228600" indent="-228600" rtl="0" fontAlgn="b">
                        <a:buAutoNum type="arabicPeriod"/>
                      </a:pPr>
                      <a:r>
                        <a:rPr lang="en-IN" sz="1200" dirty="0">
                          <a:effectLst/>
                        </a:rPr>
                        <a:t>Dashboard includes a section with market news headlines. </a:t>
                      </a:r>
                    </a:p>
                    <a:p>
                      <a:pPr marL="228600" indent="-228600" rtl="0" fontAlgn="b">
                        <a:buAutoNum type="arabicPeriod"/>
                      </a:pPr>
                      <a:r>
                        <a:rPr lang="en-IN" sz="1200" dirty="0">
                          <a:effectLst/>
                        </a:rPr>
                        <a:t>News fetched from a free API (e.g., </a:t>
                      </a:r>
                      <a:r>
                        <a:rPr lang="en-IN" sz="1200" dirty="0" err="1">
                          <a:effectLst/>
                        </a:rPr>
                        <a:t>NewsAPI</a:t>
                      </a:r>
                      <a:r>
                        <a:rPr lang="en-IN" sz="1200" dirty="0">
                          <a:effectLst/>
                        </a:rPr>
                        <a:t>) and displayed as a list.  </a:t>
                      </a:r>
                    </a:p>
                    <a:p>
                      <a:pPr marL="228600" indent="-228600" rtl="0" fontAlgn="b">
                        <a:buAutoNum type="arabicPeriod"/>
                      </a:pPr>
                      <a:r>
                        <a:rPr lang="en-IN" sz="1200" dirty="0">
                          <a:effectLst/>
                        </a:rPr>
                        <a:t>Each news item includes title, source, and link to the article.</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r" rtl="0" fontAlgn="b"/>
                      <a:r>
                        <a:rPr lang="en-IN" sz="1200" dirty="0">
                          <a:effectLst/>
                        </a:rPr>
                        <a:t>5</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extLst>
                  <a:ext uri="{0D108BD9-81ED-4DB2-BD59-A6C34878D82A}">
                    <a16:rowId xmlns:a16="http://schemas.microsoft.com/office/drawing/2014/main" val="1384210409"/>
                  </a:ext>
                </a:extLst>
              </a:tr>
              <a:tr h="1032341">
                <a:tc>
                  <a:txBody>
                    <a:bodyPr/>
                    <a:lstStyle/>
                    <a:p>
                      <a:pPr rtl="0" fontAlgn="b"/>
                      <a:r>
                        <a:rPr lang="en-IN" sz="1200">
                          <a:effectLst/>
                        </a:rPr>
                        <a:t>US9</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rtl="0" fontAlgn="b"/>
                      <a:r>
                        <a:rPr lang="en-IN" sz="1200" dirty="0">
                          <a:effectLst/>
                        </a:rPr>
                        <a:t>Personalized Recommendations</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rtl="0" fontAlgn="b"/>
                      <a:r>
                        <a:rPr lang="en-IN" sz="1200">
                          <a:effectLst/>
                        </a:rPr>
                        <a:t>Thomas Shelby wants to see personalized investment recommendations, So that he can make informed decisions.</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marL="228600" indent="-228600" rtl="0" fontAlgn="b">
                        <a:buAutoNum type="arabicPeriod"/>
                      </a:pPr>
                      <a:r>
                        <a:rPr lang="en-IN" sz="1200" dirty="0">
                          <a:effectLst/>
                        </a:rPr>
                        <a:t>Recommendations replace the placeholder UI from Sprint 1. </a:t>
                      </a:r>
                    </a:p>
                    <a:p>
                      <a:pPr marL="228600" indent="-228600" rtl="0" fontAlgn="b">
                        <a:buAutoNum type="arabicPeriod"/>
                      </a:pPr>
                      <a:r>
                        <a:rPr lang="en-IN" sz="1200" dirty="0">
                          <a:effectLst/>
                        </a:rPr>
                        <a:t>Recommendations are based on historical trends and user profile (e.g., risk tolerance). </a:t>
                      </a:r>
                    </a:p>
                    <a:p>
                      <a:pPr marL="228600" indent="-228600" rtl="0" fontAlgn="b">
                        <a:buAutoNum type="arabicPeriod"/>
                      </a:pPr>
                      <a:r>
                        <a:rPr lang="en-IN" sz="1200" dirty="0">
                          <a:effectLst/>
                        </a:rPr>
                        <a:t>If no recommendations are available, a message like “No recommendations at this time” is shown.</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r" rtl="0" fontAlgn="b"/>
                      <a:r>
                        <a:rPr lang="en-IN" sz="1200" dirty="0">
                          <a:effectLst/>
                        </a:rPr>
                        <a:t>5</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extLst>
                  <a:ext uri="{0D108BD9-81ED-4DB2-BD59-A6C34878D82A}">
                    <a16:rowId xmlns:a16="http://schemas.microsoft.com/office/drawing/2014/main" val="1284222065"/>
                  </a:ext>
                </a:extLst>
              </a:tr>
            </a:tbl>
          </a:graphicData>
        </a:graphic>
      </p:graphicFrame>
    </p:spTree>
    <p:extLst>
      <p:ext uri="{BB962C8B-B14F-4D97-AF65-F5344CB8AC3E}">
        <p14:creationId xmlns:p14="http://schemas.microsoft.com/office/powerpoint/2010/main" val="27115621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0D279-4137-ED79-1514-B8869D58BF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70F51D-F6B5-C50F-5678-B506451EE008}"/>
              </a:ext>
            </a:extLst>
          </p:cNvPr>
          <p:cNvSpPr>
            <a:spLocks noGrp="1"/>
          </p:cNvSpPr>
          <p:nvPr>
            <p:ph type="title"/>
          </p:nvPr>
        </p:nvSpPr>
        <p:spPr>
          <a:xfrm>
            <a:off x="960349" y="541964"/>
            <a:ext cx="9562745" cy="1105861"/>
          </a:xfrm>
        </p:spPr>
        <p:txBody>
          <a:bodyPr vert="horz" lIns="91440" tIns="45720" rIns="91440" bIns="45720" rtlCol="0" anchor="b">
            <a:normAutofit/>
          </a:bodyPr>
          <a:lstStyle/>
          <a:p>
            <a:r>
              <a:rPr lang="en-US" sz="5400" dirty="0"/>
              <a:t>Product Backlog</a:t>
            </a:r>
          </a:p>
        </p:txBody>
      </p:sp>
      <p:graphicFrame>
        <p:nvGraphicFramePr>
          <p:cNvPr id="4" name="Content Placeholder 3">
            <a:extLst>
              <a:ext uri="{FF2B5EF4-FFF2-40B4-BE49-F238E27FC236}">
                <a16:creationId xmlns:a16="http://schemas.microsoft.com/office/drawing/2014/main" id="{BFBD02CA-3DBE-E5B0-AAFF-503C28425520}"/>
              </a:ext>
            </a:extLst>
          </p:cNvPr>
          <p:cNvGraphicFramePr>
            <a:graphicFrameLocks noGrp="1"/>
          </p:cNvGraphicFramePr>
          <p:nvPr>
            <p:ph idx="1"/>
            <p:extLst>
              <p:ext uri="{D42A27DB-BD31-4B8C-83A1-F6EECF244321}">
                <p14:modId xmlns:p14="http://schemas.microsoft.com/office/powerpoint/2010/main" val="1603059285"/>
              </p:ext>
            </p:extLst>
          </p:nvPr>
        </p:nvGraphicFramePr>
        <p:xfrm>
          <a:off x="673100" y="1759296"/>
          <a:ext cx="10579100" cy="2529197"/>
        </p:xfrm>
        <a:graphic>
          <a:graphicData uri="http://schemas.openxmlformats.org/drawingml/2006/table">
            <a:tbl>
              <a:tblPr>
                <a:tableStyleId>{8FD4443E-F989-4FC4-A0C8-D5A2AF1F390B}</a:tableStyleId>
              </a:tblPr>
              <a:tblGrid>
                <a:gridCol w="826515">
                  <a:extLst>
                    <a:ext uri="{9D8B030D-6E8A-4147-A177-3AD203B41FA5}">
                      <a16:colId xmlns:a16="http://schemas.microsoft.com/office/drawing/2014/main" val="3438264420"/>
                    </a:ext>
                  </a:extLst>
                </a:gridCol>
                <a:gridCol w="2115819">
                  <a:extLst>
                    <a:ext uri="{9D8B030D-6E8A-4147-A177-3AD203B41FA5}">
                      <a16:colId xmlns:a16="http://schemas.microsoft.com/office/drawing/2014/main" val="2666420877"/>
                    </a:ext>
                  </a:extLst>
                </a:gridCol>
                <a:gridCol w="3052262">
                  <a:extLst>
                    <a:ext uri="{9D8B030D-6E8A-4147-A177-3AD203B41FA5}">
                      <a16:colId xmlns:a16="http://schemas.microsoft.com/office/drawing/2014/main" val="3497988572"/>
                    </a:ext>
                  </a:extLst>
                </a:gridCol>
                <a:gridCol w="3635845">
                  <a:extLst>
                    <a:ext uri="{9D8B030D-6E8A-4147-A177-3AD203B41FA5}">
                      <a16:colId xmlns:a16="http://schemas.microsoft.com/office/drawing/2014/main" val="3433478612"/>
                    </a:ext>
                  </a:extLst>
                </a:gridCol>
                <a:gridCol w="948659">
                  <a:extLst>
                    <a:ext uri="{9D8B030D-6E8A-4147-A177-3AD203B41FA5}">
                      <a16:colId xmlns:a16="http://schemas.microsoft.com/office/drawing/2014/main" val="4252142560"/>
                    </a:ext>
                  </a:extLst>
                </a:gridCol>
              </a:tblGrid>
              <a:tr h="322558">
                <a:tc>
                  <a:txBody>
                    <a:bodyPr/>
                    <a:lstStyle/>
                    <a:p>
                      <a:pPr algn="ctr" rtl="0" fontAlgn="b">
                        <a:buNone/>
                      </a:pPr>
                      <a:r>
                        <a:rPr lang="en-IN" sz="1200" b="1" u="none" strike="noStrike" dirty="0">
                          <a:effectLst/>
                        </a:rPr>
                        <a:t>Story ID</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buNone/>
                      </a:pPr>
                      <a:r>
                        <a:rPr lang="en-IN" sz="1200" b="1" u="none" strike="noStrike" dirty="0">
                          <a:effectLst/>
                        </a:rPr>
                        <a:t>Feature</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buNone/>
                      </a:pPr>
                      <a:r>
                        <a:rPr lang="en-IN" sz="1200" b="1" u="none" strike="noStrike" dirty="0">
                          <a:effectLst/>
                        </a:rPr>
                        <a:t>User Story</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buNone/>
                      </a:pPr>
                      <a:r>
                        <a:rPr lang="en-IN" sz="1200" b="1" u="none" strike="noStrike" dirty="0">
                          <a:effectLst/>
                        </a:rPr>
                        <a:t>Acceptance Criteria</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buNone/>
                      </a:pPr>
                      <a:r>
                        <a:rPr lang="en-IN" sz="1200" b="1" u="none" strike="noStrike" dirty="0">
                          <a:effectLst/>
                        </a:rPr>
                        <a:t>Story Points</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0369357"/>
                  </a:ext>
                </a:extLst>
              </a:tr>
              <a:tr h="1032341">
                <a:tc>
                  <a:txBody>
                    <a:bodyPr/>
                    <a:lstStyle/>
                    <a:p>
                      <a:pPr rtl="0" fontAlgn="b"/>
                      <a:r>
                        <a:rPr lang="en-IN" sz="1200" dirty="0">
                          <a:effectLst/>
                        </a:rPr>
                        <a:t>TS4</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rtl="0" fontAlgn="b"/>
                      <a:r>
                        <a:rPr lang="en-IN" sz="1200" dirty="0">
                          <a:effectLst/>
                        </a:rPr>
                        <a:t>Recommendation Logic</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rtl="0" fontAlgn="b"/>
                      <a:r>
                        <a:rPr lang="en-IN" sz="1200" b="0" u="none" strike="noStrike" dirty="0">
                          <a:effectLst/>
                        </a:rPr>
                        <a:t>As a developer </a:t>
                      </a:r>
                      <a:r>
                        <a:rPr lang="en-IN" sz="1200" dirty="0">
                          <a:effectLst/>
                        </a:rPr>
                        <a:t>needs to implement a rule-based recommendation system, So that users receive personalized suggestions.</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marL="228600" indent="-228600" rtl="0" fontAlgn="b">
                        <a:buAutoNum type="arabicPeriod"/>
                      </a:pPr>
                      <a:r>
                        <a:rPr lang="en-IN" sz="1200" dirty="0">
                          <a:effectLst/>
                        </a:rPr>
                        <a:t>Algorithm uses historical trends (e.g., 30-day moving average) and user risk tolerance. </a:t>
                      </a:r>
                    </a:p>
                    <a:p>
                      <a:pPr marL="228600" indent="-228600" rtl="0" fontAlgn="b">
                        <a:buAutoNum type="arabicPeriod"/>
                      </a:pPr>
                      <a:r>
                        <a:rPr lang="en-IN" sz="1200" dirty="0">
                          <a:effectLst/>
                        </a:rPr>
                        <a:t>Example rule: Recommend stocks with upward trends for low-risk users. </a:t>
                      </a:r>
                    </a:p>
                    <a:p>
                      <a:pPr marL="228600" indent="-228600" rtl="0" fontAlgn="b">
                        <a:buAutoNum type="arabicPeriod"/>
                      </a:pPr>
                      <a:r>
                        <a:rPr lang="en-IN" sz="1200" dirty="0">
                          <a:effectLst/>
                        </a:rPr>
                        <a:t>Logic is tested with sample profiles and data.</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r" rtl="0" fontAlgn="b"/>
                      <a:r>
                        <a:rPr lang="en-IN" sz="1200" dirty="0">
                          <a:effectLst/>
                        </a:rPr>
                        <a:t>5</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extLst>
                  <a:ext uri="{0D108BD9-81ED-4DB2-BD59-A6C34878D82A}">
                    <a16:rowId xmlns:a16="http://schemas.microsoft.com/office/drawing/2014/main" val="361850624"/>
                  </a:ext>
                </a:extLst>
              </a:tr>
              <a:tr h="1174298">
                <a:tc>
                  <a:txBody>
                    <a:bodyPr/>
                    <a:lstStyle/>
                    <a:p>
                      <a:pPr rtl="0" fontAlgn="b"/>
                      <a:r>
                        <a:rPr lang="en-IN" sz="1200">
                          <a:effectLst/>
                        </a:rPr>
                        <a:t>TS5</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rtl="0" fontAlgn="b"/>
                      <a:r>
                        <a:rPr lang="en-IN" sz="1200" dirty="0">
                          <a:effectLst/>
                        </a:rPr>
                        <a:t>News API Integration</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rtl="0" fontAlgn="b"/>
                      <a:r>
                        <a:rPr lang="en-IN" sz="1200" b="0" u="none" strike="noStrike" dirty="0">
                          <a:effectLst/>
                        </a:rPr>
                        <a:t>As a developer </a:t>
                      </a:r>
                      <a:r>
                        <a:rPr lang="en-IN" sz="1200" dirty="0">
                          <a:effectLst/>
                        </a:rPr>
                        <a:t>needs to integrate a free news API (e.g., </a:t>
                      </a:r>
                      <a:r>
                        <a:rPr lang="en-IN" sz="1200" dirty="0" err="1">
                          <a:effectLst/>
                        </a:rPr>
                        <a:t>NewsAPI</a:t>
                      </a:r>
                      <a:r>
                        <a:rPr lang="en-IN" sz="1200" dirty="0">
                          <a:effectLst/>
                        </a:rPr>
                        <a:t>), So that the team can display market news.</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marL="228600" indent="-228600" rtl="0" fontAlgn="b">
                        <a:buAutoNum type="arabicPeriod"/>
                      </a:pPr>
                      <a:r>
                        <a:rPr lang="en-IN" sz="1200" dirty="0">
                          <a:effectLst/>
                        </a:rPr>
                        <a:t>Backend fetches news articles related to finance. </a:t>
                      </a:r>
                    </a:p>
                    <a:p>
                      <a:pPr marL="228600" indent="-228600" rtl="0" fontAlgn="b">
                        <a:buAutoNum type="arabicPeriod"/>
                      </a:pPr>
                      <a:r>
                        <a:rPr lang="en-IN" sz="1200" dirty="0">
                          <a:effectLst/>
                        </a:rPr>
                        <a:t>News data is cached for 24 hours. </a:t>
                      </a:r>
                    </a:p>
                    <a:p>
                      <a:pPr marL="228600" indent="-228600" rtl="0" fontAlgn="b">
                        <a:buAutoNum type="arabicPeriod"/>
                      </a:pPr>
                      <a:r>
                        <a:rPr lang="en-IN" sz="1200" dirty="0">
                          <a:effectLst/>
                        </a:rPr>
                        <a:t>Error handling for API failures.</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r" rtl="0" fontAlgn="b"/>
                      <a:r>
                        <a:rPr lang="en-IN" sz="1200" dirty="0">
                          <a:effectLst/>
                        </a:rPr>
                        <a:t>3</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extLst>
                  <a:ext uri="{0D108BD9-81ED-4DB2-BD59-A6C34878D82A}">
                    <a16:rowId xmlns:a16="http://schemas.microsoft.com/office/drawing/2014/main" val="3547893560"/>
                  </a:ext>
                </a:extLst>
              </a:tr>
            </a:tbl>
          </a:graphicData>
        </a:graphic>
      </p:graphicFrame>
    </p:spTree>
    <p:extLst>
      <p:ext uri="{BB962C8B-B14F-4D97-AF65-F5344CB8AC3E}">
        <p14:creationId xmlns:p14="http://schemas.microsoft.com/office/powerpoint/2010/main" val="42001008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D4DAE-8A4D-9F2D-ADB4-BC4DB06C73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2B9072-DB9E-16F3-15CE-E1ABF8E0D6B8}"/>
              </a:ext>
            </a:extLst>
          </p:cNvPr>
          <p:cNvSpPr>
            <a:spLocks noGrp="1"/>
          </p:cNvSpPr>
          <p:nvPr>
            <p:ph type="title"/>
          </p:nvPr>
        </p:nvSpPr>
        <p:spPr>
          <a:xfrm>
            <a:off x="960349" y="541964"/>
            <a:ext cx="9562745" cy="1105861"/>
          </a:xfrm>
        </p:spPr>
        <p:txBody>
          <a:bodyPr vert="horz" lIns="91440" tIns="45720" rIns="91440" bIns="45720" rtlCol="0" anchor="b">
            <a:normAutofit/>
          </a:bodyPr>
          <a:lstStyle/>
          <a:p>
            <a:r>
              <a:rPr lang="en-US" sz="5400" dirty="0"/>
              <a:t>Sprint 1 backlog</a:t>
            </a:r>
          </a:p>
        </p:txBody>
      </p:sp>
      <p:graphicFrame>
        <p:nvGraphicFramePr>
          <p:cNvPr id="4" name="Content Placeholder 3">
            <a:extLst>
              <a:ext uri="{FF2B5EF4-FFF2-40B4-BE49-F238E27FC236}">
                <a16:creationId xmlns:a16="http://schemas.microsoft.com/office/drawing/2014/main" id="{8CBAE74A-9E2B-EA5D-B799-F34277AE90F2}"/>
              </a:ext>
            </a:extLst>
          </p:cNvPr>
          <p:cNvGraphicFramePr>
            <a:graphicFrameLocks noGrp="1"/>
          </p:cNvGraphicFramePr>
          <p:nvPr>
            <p:ph idx="1"/>
            <p:extLst>
              <p:ext uri="{D42A27DB-BD31-4B8C-83A1-F6EECF244321}">
                <p14:modId xmlns:p14="http://schemas.microsoft.com/office/powerpoint/2010/main" val="4052539800"/>
              </p:ext>
            </p:extLst>
          </p:nvPr>
        </p:nvGraphicFramePr>
        <p:xfrm>
          <a:off x="494676" y="1759296"/>
          <a:ext cx="10655925" cy="4593879"/>
        </p:xfrm>
        <a:graphic>
          <a:graphicData uri="http://schemas.openxmlformats.org/drawingml/2006/table">
            <a:tbl>
              <a:tblPr>
                <a:tableStyleId>{3B4B98B0-60AC-42C2-AFA5-B58CD77FA1E5}</a:tableStyleId>
              </a:tblPr>
              <a:tblGrid>
                <a:gridCol w="832517">
                  <a:extLst>
                    <a:ext uri="{9D8B030D-6E8A-4147-A177-3AD203B41FA5}">
                      <a16:colId xmlns:a16="http://schemas.microsoft.com/office/drawing/2014/main" val="3438264420"/>
                    </a:ext>
                  </a:extLst>
                </a:gridCol>
                <a:gridCol w="2131184">
                  <a:extLst>
                    <a:ext uri="{9D8B030D-6E8A-4147-A177-3AD203B41FA5}">
                      <a16:colId xmlns:a16="http://schemas.microsoft.com/office/drawing/2014/main" val="2666420877"/>
                    </a:ext>
                  </a:extLst>
                </a:gridCol>
                <a:gridCol w="3074428">
                  <a:extLst>
                    <a:ext uri="{9D8B030D-6E8A-4147-A177-3AD203B41FA5}">
                      <a16:colId xmlns:a16="http://schemas.microsoft.com/office/drawing/2014/main" val="3497988572"/>
                    </a:ext>
                  </a:extLst>
                </a:gridCol>
                <a:gridCol w="3662248">
                  <a:extLst>
                    <a:ext uri="{9D8B030D-6E8A-4147-A177-3AD203B41FA5}">
                      <a16:colId xmlns:a16="http://schemas.microsoft.com/office/drawing/2014/main" val="3433478612"/>
                    </a:ext>
                  </a:extLst>
                </a:gridCol>
                <a:gridCol w="955548">
                  <a:extLst>
                    <a:ext uri="{9D8B030D-6E8A-4147-A177-3AD203B41FA5}">
                      <a16:colId xmlns:a16="http://schemas.microsoft.com/office/drawing/2014/main" val="4252142560"/>
                    </a:ext>
                  </a:extLst>
                </a:gridCol>
              </a:tblGrid>
              <a:tr h="322558">
                <a:tc>
                  <a:txBody>
                    <a:bodyPr/>
                    <a:lstStyle/>
                    <a:p>
                      <a:pPr algn="ctr" rtl="0" fontAlgn="b">
                        <a:buNone/>
                      </a:pPr>
                      <a:r>
                        <a:rPr lang="en-IN" sz="1200" b="1" u="none" strike="noStrike" dirty="0">
                          <a:effectLst/>
                        </a:rPr>
                        <a:t>Story ID</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buNone/>
                      </a:pPr>
                      <a:r>
                        <a:rPr lang="en-IN" sz="1200" b="1" u="none" strike="noStrike" dirty="0">
                          <a:effectLst/>
                        </a:rPr>
                        <a:t>Feature</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buNone/>
                      </a:pPr>
                      <a:r>
                        <a:rPr lang="en-IN" sz="1200" b="1" u="none" strike="noStrike" dirty="0">
                          <a:effectLst/>
                        </a:rPr>
                        <a:t>User Story</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buNone/>
                      </a:pPr>
                      <a:r>
                        <a:rPr lang="en-IN" sz="1200" b="1" u="none" strike="noStrike" dirty="0">
                          <a:effectLst/>
                        </a:rPr>
                        <a:t>Acceptance Criteria</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buNone/>
                      </a:pPr>
                      <a:r>
                        <a:rPr lang="en-IN" sz="1200" b="1" u="none" strike="noStrike" dirty="0">
                          <a:effectLst/>
                        </a:rPr>
                        <a:t>Story Points</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0369357"/>
                  </a:ext>
                </a:extLst>
              </a:tr>
              <a:tr h="1032341">
                <a:tc>
                  <a:txBody>
                    <a:bodyPr/>
                    <a:lstStyle/>
                    <a:p>
                      <a:pPr algn="l" rtl="0" fontAlgn="b">
                        <a:buNone/>
                      </a:pPr>
                      <a:r>
                        <a:rPr lang="en-IN" sz="1200" b="0" u="none" strike="noStrike" dirty="0">
                          <a:effectLst/>
                        </a:rPr>
                        <a:t>US1</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buNone/>
                      </a:pPr>
                      <a:r>
                        <a:rPr lang="en-IN" sz="1200" b="0" u="none" strike="noStrike" dirty="0">
                          <a:effectLst/>
                        </a:rPr>
                        <a:t>Basic Dashboard UI</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buNone/>
                      </a:pPr>
                      <a:r>
                        <a:rPr lang="en-IN" sz="1200" b="0" u="none" strike="noStrike" dirty="0">
                          <a:effectLst/>
                        </a:rPr>
                        <a:t>Aarav Sharma wants to see a basic dashboard layout, So that he can understand the structure of the app.</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algn="l" rtl="0" fontAlgn="b">
                        <a:buAutoNum type="arabicPeriod"/>
                      </a:pPr>
                      <a:r>
                        <a:rPr lang="en-IN" sz="1200" b="0" u="none" strike="noStrike" dirty="0">
                          <a:effectLst/>
                        </a:rPr>
                        <a:t>Dashboard has sections for recommendations, trends, and news (placeholders). </a:t>
                      </a:r>
                    </a:p>
                    <a:p>
                      <a:pPr marL="228600" indent="-228600" algn="l" rtl="0" fontAlgn="b">
                        <a:buAutoNum type="arabicPeriod"/>
                      </a:pPr>
                      <a:r>
                        <a:rPr lang="en-IN" sz="1200" b="0" u="none" strike="noStrike" dirty="0">
                          <a:effectLst/>
                        </a:rPr>
                        <a:t>Layout is clean with a header, sidebar, and main content area. </a:t>
                      </a:r>
                    </a:p>
                    <a:p>
                      <a:pPr marL="228600" indent="-228600" algn="l" rtl="0" fontAlgn="b">
                        <a:buAutoNum type="arabicPeriod"/>
                      </a:pPr>
                      <a:r>
                        <a:rPr lang="en-IN" sz="1200" b="0" u="none" strike="noStrike" dirty="0">
                          <a:effectLst/>
                        </a:rPr>
                        <a:t>UI is responsive for desktop and mobile.</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buNone/>
                      </a:pPr>
                      <a:r>
                        <a:rPr lang="en-IN" sz="1200" b="0" u="none" strike="noStrike">
                          <a:effectLst/>
                        </a:rPr>
                        <a:t>5</a:t>
                      </a:r>
                      <a:endParaRPr lang="en-IN" sz="1200" b="0" i="0" u="none" strike="noStrike">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850624"/>
                  </a:ext>
                </a:extLst>
              </a:tr>
              <a:tr h="1174298">
                <a:tc>
                  <a:txBody>
                    <a:bodyPr/>
                    <a:lstStyle/>
                    <a:p>
                      <a:pPr algn="l" rtl="0" fontAlgn="b">
                        <a:buNone/>
                      </a:pPr>
                      <a:r>
                        <a:rPr lang="en-IN" sz="1200" b="0" u="none" strike="noStrike">
                          <a:effectLst/>
                        </a:rPr>
                        <a:t>US2</a:t>
                      </a:r>
                      <a:endParaRPr lang="en-IN" sz="1200" b="0" i="0" u="none" strike="noStrike">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buNone/>
                      </a:pPr>
                      <a:r>
                        <a:rPr lang="en-IN" sz="1200" b="0" u="none" strike="noStrike" dirty="0">
                          <a:effectLst/>
                        </a:rPr>
                        <a:t>Profile Setup UI</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buNone/>
                      </a:pPr>
                      <a:r>
                        <a:rPr lang="en-IN" sz="1200" b="0" u="none" strike="noStrike" dirty="0">
                          <a:effectLst/>
                        </a:rPr>
                        <a:t>Aarav Sharma wants to input his risk tolerance and budget in a form, So that he can simulate setting up his profile.</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algn="l" rtl="0" fontAlgn="b">
                        <a:buAutoNum type="arabicPeriod"/>
                      </a:pPr>
                      <a:r>
                        <a:rPr lang="en-IN" sz="1200" b="0" u="none" strike="noStrike" dirty="0">
                          <a:effectLst/>
                        </a:rPr>
                        <a:t>Form includes dropdown for risk tolerance (Low, Medium, High) and input for budget. </a:t>
                      </a:r>
                    </a:p>
                    <a:p>
                      <a:pPr marL="228600" indent="-228600" algn="l" rtl="0" fontAlgn="b">
                        <a:buAutoNum type="arabicPeriod"/>
                      </a:pPr>
                      <a:r>
                        <a:rPr lang="en-IN" sz="1200" b="0" u="none" strike="noStrike" dirty="0">
                          <a:effectLst/>
                        </a:rPr>
                        <a:t>Form has a “Save” button that shows a confirmation message (no backend saving yet). </a:t>
                      </a:r>
                    </a:p>
                    <a:p>
                      <a:pPr marL="228600" indent="-228600" algn="l" rtl="0" fontAlgn="b">
                        <a:buAutoNum type="arabicPeriod"/>
                      </a:pPr>
                      <a:r>
                        <a:rPr lang="en-IN" sz="1200" b="0" u="none" strike="noStrike" dirty="0">
                          <a:effectLst/>
                        </a:rPr>
                        <a:t>Error message shown if budget is invalid (e.g., negative).</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buNone/>
                      </a:pPr>
                      <a:r>
                        <a:rPr lang="en-IN" sz="1200" b="0" u="none" strike="noStrike" dirty="0">
                          <a:effectLst/>
                        </a:rPr>
                        <a:t>3</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7893560"/>
                  </a:ext>
                </a:extLst>
              </a:tr>
              <a:tr h="1032341">
                <a:tc>
                  <a:txBody>
                    <a:bodyPr/>
                    <a:lstStyle/>
                    <a:p>
                      <a:pPr algn="l" rtl="0" fontAlgn="b">
                        <a:buNone/>
                      </a:pPr>
                      <a:r>
                        <a:rPr lang="en-IN" sz="1200" b="0" u="none" strike="noStrike">
                          <a:effectLst/>
                        </a:rPr>
                        <a:t>US3</a:t>
                      </a:r>
                      <a:endParaRPr lang="en-IN" sz="1200" b="0" i="0" u="none" strike="noStrike">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buNone/>
                      </a:pPr>
                      <a:r>
                        <a:rPr lang="en-IN" sz="1200" b="0" u="none" strike="noStrike" dirty="0">
                          <a:effectLst/>
                        </a:rPr>
                        <a:t>Recommendation Placeholder UI</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buNone/>
                      </a:pPr>
                      <a:r>
                        <a:rPr lang="en-IN" sz="1200" b="0" u="none" strike="noStrike" dirty="0">
                          <a:effectLst/>
                        </a:rPr>
                        <a:t>Thomas Shelby wants to see a placeholder for recommendations, So that he can visualize where his investment suggestions will appear.</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algn="l" rtl="0" fontAlgn="b">
                        <a:buAutoNum type="arabicPeriod"/>
                      </a:pPr>
                      <a:r>
                        <a:rPr lang="en-IN" sz="1200" b="0" u="none" strike="noStrike" dirty="0">
                          <a:effectLst/>
                        </a:rPr>
                        <a:t>Dashboard has a section titled “Recommendations”. </a:t>
                      </a:r>
                    </a:p>
                    <a:p>
                      <a:pPr marL="228600" indent="-228600" algn="l" rtl="0" fontAlgn="b">
                        <a:buAutoNum type="arabicPeriod"/>
                      </a:pPr>
                      <a:r>
                        <a:rPr lang="en-IN" sz="1200" b="0" u="none" strike="noStrike" dirty="0">
                          <a:effectLst/>
                        </a:rPr>
                        <a:t>Section shows 3 mock recommendations (e.g., “Stock: AAPL, Suggestion: Buy”). </a:t>
                      </a:r>
                    </a:p>
                    <a:p>
                      <a:pPr marL="228600" indent="-228600" algn="l" rtl="0" fontAlgn="b">
                        <a:buAutoNum type="arabicPeriod"/>
                      </a:pPr>
                      <a:r>
                        <a:rPr lang="en-IN" sz="1200" b="0" u="none" strike="noStrike" dirty="0">
                          <a:effectLst/>
                        </a:rPr>
                        <a:t>Each recommendation has a button </a:t>
                      </a:r>
                      <a:r>
                        <a:rPr lang="en-IN" sz="1200" b="0" u="none" strike="noStrike" dirty="0" err="1">
                          <a:effectLst/>
                        </a:rPr>
                        <a:t>labeled</a:t>
                      </a:r>
                      <a:r>
                        <a:rPr lang="en-IN" sz="1200" b="0" u="none" strike="noStrike" dirty="0">
                          <a:effectLst/>
                        </a:rPr>
                        <a:t> “View Details” (non-functional for now).</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buNone/>
                      </a:pPr>
                      <a:r>
                        <a:rPr lang="en-IN" sz="1200" b="0" u="none" strike="noStrike" dirty="0">
                          <a:effectLst/>
                        </a:rPr>
                        <a:t>3</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4210409"/>
                  </a:ext>
                </a:extLst>
              </a:tr>
              <a:tr h="1032341">
                <a:tc>
                  <a:txBody>
                    <a:bodyPr/>
                    <a:lstStyle/>
                    <a:p>
                      <a:pPr algn="l" rtl="0" fontAlgn="b">
                        <a:buNone/>
                      </a:pPr>
                      <a:r>
                        <a:rPr lang="en-IN" sz="1200" b="0" u="none" strike="noStrike">
                          <a:effectLst/>
                        </a:rPr>
                        <a:t>TS1</a:t>
                      </a:r>
                      <a:endParaRPr lang="en-IN" sz="1200" b="0" i="0" u="none" strike="noStrike">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buNone/>
                      </a:pPr>
                      <a:r>
                        <a:rPr lang="en-IN" sz="1200" b="0" u="none" strike="noStrike" dirty="0">
                          <a:effectLst/>
                        </a:rPr>
                        <a:t>Front-End Framework Setup</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buNone/>
                      </a:pPr>
                      <a:r>
                        <a:rPr lang="en-IN" sz="1200" b="0" u="none" strike="noStrike" dirty="0">
                          <a:effectLst/>
                        </a:rPr>
                        <a:t>As a developer needs to set up a front-end framework (e.g., React), So that the team can build the UI efficiently.</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algn="l" rtl="0" fontAlgn="b">
                        <a:buAutoNum type="arabicPeriod"/>
                      </a:pPr>
                      <a:r>
                        <a:rPr lang="en-IN" sz="1200" b="0" u="none" strike="noStrike" dirty="0">
                          <a:effectLst/>
                        </a:rPr>
                        <a:t>Project is initialized with React (or similar framework). </a:t>
                      </a:r>
                    </a:p>
                    <a:p>
                      <a:pPr marL="228600" indent="-228600" algn="l" rtl="0" fontAlgn="b">
                        <a:buAutoNum type="arabicPeriod"/>
                      </a:pPr>
                      <a:r>
                        <a:rPr lang="en-IN" sz="1200" b="0" u="none" strike="noStrike" dirty="0">
                          <a:effectLst/>
                        </a:rPr>
                        <a:t>Basic routing is set up for dashboard and profile pages. </a:t>
                      </a:r>
                    </a:p>
                    <a:p>
                      <a:pPr marL="228600" indent="-228600" algn="l" rtl="0" fontAlgn="b">
                        <a:buAutoNum type="arabicPeriod"/>
                      </a:pPr>
                      <a:r>
                        <a:rPr lang="en-IN" sz="1200" b="0" u="none" strike="noStrike" dirty="0">
                          <a:effectLst/>
                        </a:rPr>
                        <a:t>CSS framework (e.g., Tailwind or Bootstrap) is integrated for styling.</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buNone/>
                      </a:pPr>
                      <a:r>
                        <a:rPr lang="en-IN" sz="1200" b="0" u="none" strike="noStrike" dirty="0">
                          <a:effectLst/>
                        </a:rPr>
                        <a:t>5</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4222065"/>
                  </a:ext>
                </a:extLst>
              </a:tr>
            </a:tbl>
          </a:graphicData>
        </a:graphic>
      </p:graphicFrame>
      <p:sp>
        <p:nvSpPr>
          <p:cNvPr id="3" name="TextBox 2">
            <a:extLst>
              <a:ext uri="{FF2B5EF4-FFF2-40B4-BE49-F238E27FC236}">
                <a16:creationId xmlns:a16="http://schemas.microsoft.com/office/drawing/2014/main" id="{3E0F7ADD-6BC6-DFAE-84FD-C501F1FFA319}"/>
              </a:ext>
            </a:extLst>
          </p:cNvPr>
          <p:cNvSpPr txBox="1"/>
          <p:nvPr/>
        </p:nvSpPr>
        <p:spPr>
          <a:xfrm>
            <a:off x="9042400" y="6316036"/>
            <a:ext cx="2247900" cy="369332"/>
          </a:xfrm>
          <a:prstGeom prst="rect">
            <a:avLst/>
          </a:prstGeom>
          <a:noFill/>
        </p:spPr>
        <p:txBody>
          <a:bodyPr wrap="square" rtlCol="0">
            <a:spAutoFit/>
          </a:bodyPr>
          <a:lstStyle/>
          <a:p>
            <a:r>
              <a:rPr lang="en-US" dirty="0"/>
              <a:t>Total Sprint 1.          16</a:t>
            </a:r>
          </a:p>
        </p:txBody>
      </p:sp>
    </p:spTree>
    <p:extLst>
      <p:ext uri="{BB962C8B-B14F-4D97-AF65-F5344CB8AC3E}">
        <p14:creationId xmlns:p14="http://schemas.microsoft.com/office/powerpoint/2010/main" val="2833380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A0EF4-040B-BE91-7EB3-E9895D26ED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B7BC01-427F-14BD-9C82-F28A6CBEC495}"/>
              </a:ext>
            </a:extLst>
          </p:cNvPr>
          <p:cNvSpPr>
            <a:spLocks noGrp="1"/>
          </p:cNvSpPr>
          <p:nvPr>
            <p:ph type="title"/>
          </p:nvPr>
        </p:nvSpPr>
        <p:spPr>
          <a:xfrm>
            <a:off x="960349" y="541964"/>
            <a:ext cx="9562745" cy="1105861"/>
          </a:xfrm>
        </p:spPr>
        <p:txBody>
          <a:bodyPr vert="horz" lIns="91440" tIns="45720" rIns="91440" bIns="45720" rtlCol="0" anchor="b">
            <a:normAutofit/>
          </a:bodyPr>
          <a:lstStyle/>
          <a:p>
            <a:r>
              <a:rPr lang="en-US" sz="5400" dirty="0"/>
              <a:t>Sprint 1 backlog</a:t>
            </a:r>
          </a:p>
        </p:txBody>
      </p:sp>
      <p:graphicFrame>
        <p:nvGraphicFramePr>
          <p:cNvPr id="4" name="Content Placeholder 3">
            <a:extLst>
              <a:ext uri="{FF2B5EF4-FFF2-40B4-BE49-F238E27FC236}">
                <a16:creationId xmlns:a16="http://schemas.microsoft.com/office/drawing/2014/main" id="{9A7F991E-D857-A647-B132-224E3A4BD039}"/>
              </a:ext>
            </a:extLst>
          </p:cNvPr>
          <p:cNvGraphicFramePr>
            <a:graphicFrameLocks noGrp="1"/>
          </p:cNvGraphicFramePr>
          <p:nvPr>
            <p:ph idx="1"/>
          </p:nvPr>
        </p:nvGraphicFramePr>
        <p:xfrm>
          <a:off x="494676" y="1759296"/>
          <a:ext cx="10655925" cy="4593879"/>
        </p:xfrm>
        <a:graphic>
          <a:graphicData uri="http://schemas.openxmlformats.org/drawingml/2006/table">
            <a:tbl>
              <a:tblPr>
                <a:tableStyleId>{3B4B98B0-60AC-42C2-AFA5-B58CD77FA1E5}</a:tableStyleId>
              </a:tblPr>
              <a:tblGrid>
                <a:gridCol w="832517">
                  <a:extLst>
                    <a:ext uri="{9D8B030D-6E8A-4147-A177-3AD203B41FA5}">
                      <a16:colId xmlns:a16="http://schemas.microsoft.com/office/drawing/2014/main" val="3438264420"/>
                    </a:ext>
                  </a:extLst>
                </a:gridCol>
                <a:gridCol w="2131184">
                  <a:extLst>
                    <a:ext uri="{9D8B030D-6E8A-4147-A177-3AD203B41FA5}">
                      <a16:colId xmlns:a16="http://schemas.microsoft.com/office/drawing/2014/main" val="2666420877"/>
                    </a:ext>
                  </a:extLst>
                </a:gridCol>
                <a:gridCol w="3074428">
                  <a:extLst>
                    <a:ext uri="{9D8B030D-6E8A-4147-A177-3AD203B41FA5}">
                      <a16:colId xmlns:a16="http://schemas.microsoft.com/office/drawing/2014/main" val="3497988572"/>
                    </a:ext>
                  </a:extLst>
                </a:gridCol>
                <a:gridCol w="3662248">
                  <a:extLst>
                    <a:ext uri="{9D8B030D-6E8A-4147-A177-3AD203B41FA5}">
                      <a16:colId xmlns:a16="http://schemas.microsoft.com/office/drawing/2014/main" val="3433478612"/>
                    </a:ext>
                  </a:extLst>
                </a:gridCol>
                <a:gridCol w="955548">
                  <a:extLst>
                    <a:ext uri="{9D8B030D-6E8A-4147-A177-3AD203B41FA5}">
                      <a16:colId xmlns:a16="http://schemas.microsoft.com/office/drawing/2014/main" val="4252142560"/>
                    </a:ext>
                  </a:extLst>
                </a:gridCol>
              </a:tblGrid>
              <a:tr h="322558">
                <a:tc>
                  <a:txBody>
                    <a:bodyPr/>
                    <a:lstStyle/>
                    <a:p>
                      <a:pPr algn="ctr" rtl="0" fontAlgn="b">
                        <a:buNone/>
                      </a:pPr>
                      <a:r>
                        <a:rPr lang="en-IN" sz="1200" b="1" u="none" strike="noStrike" dirty="0">
                          <a:effectLst/>
                        </a:rPr>
                        <a:t>Story ID</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buNone/>
                      </a:pPr>
                      <a:r>
                        <a:rPr lang="en-IN" sz="1200" b="1" u="none" strike="noStrike" dirty="0">
                          <a:effectLst/>
                        </a:rPr>
                        <a:t>Feature</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buNone/>
                      </a:pPr>
                      <a:r>
                        <a:rPr lang="en-IN" sz="1200" b="1" u="none" strike="noStrike" dirty="0">
                          <a:effectLst/>
                        </a:rPr>
                        <a:t>User Story</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buNone/>
                      </a:pPr>
                      <a:r>
                        <a:rPr lang="en-IN" sz="1200" b="1" u="none" strike="noStrike" dirty="0">
                          <a:effectLst/>
                        </a:rPr>
                        <a:t>Acceptance Criteria</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buNone/>
                      </a:pPr>
                      <a:r>
                        <a:rPr lang="en-IN" sz="1200" b="1" u="none" strike="noStrike" dirty="0">
                          <a:effectLst/>
                        </a:rPr>
                        <a:t>Story Points</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0369357"/>
                  </a:ext>
                </a:extLst>
              </a:tr>
              <a:tr h="1032341">
                <a:tc>
                  <a:txBody>
                    <a:bodyPr/>
                    <a:lstStyle/>
                    <a:p>
                      <a:pPr algn="l" rtl="0" fontAlgn="b">
                        <a:buNone/>
                      </a:pPr>
                      <a:r>
                        <a:rPr lang="en-IN" sz="1200" b="0" u="none" strike="noStrike" dirty="0">
                          <a:effectLst/>
                        </a:rPr>
                        <a:t>US1</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buNone/>
                      </a:pPr>
                      <a:r>
                        <a:rPr lang="en-IN" sz="1200" b="0" u="none" strike="noStrike" dirty="0">
                          <a:effectLst/>
                        </a:rPr>
                        <a:t>Basic Dashboard UI</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buNone/>
                      </a:pPr>
                      <a:r>
                        <a:rPr lang="en-IN" sz="1200" b="0" u="none" strike="noStrike" dirty="0">
                          <a:effectLst/>
                        </a:rPr>
                        <a:t>Aarav Sharma wants to see a basic dashboard layout, So that he can understand the structure of the app.</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algn="l" rtl="0" fontAlgn="b">
                        <a:buAutoNum type="arabicPeriod"/>
                      </a:pPr>
                      <a:r>
                        <a:rPr lang="en-IN" sz="1200" b="0" u="none" strike="noStrike" dirty="0">
                          <a:effectLst/>
                        </a:rPr>
                        <a:t>Dashboard has sections for recommendations, trends, and news (placeholders). </a:t>
                      </a:r>
                    </a:p>
                    <a:p>
                      <a:pPr marL="228600" indent="-228600" algn="l" rtl="0" fontAlgn="b">
                        <a:buAutoNum type="arabicPeriod"/>
                      </a:pPr>
                      <a:r>
                        <a:rPr lang="en-IN" sz="1200" b="0" u="none" strike="noStrike" dirty="0">
                          <a:effectLst/>
                        </a:rPr>
                        <a:t>Layout is clean with a header, sidebar, and main content area. </a:t>
                      </a:r>
                    </a:p>
                    <a:p>
                      <a:pPr marL="228600" indent="-228600" algn="l" rtl="0" fontAlgn="b">
                        <a:buAutoNum type="arabicPeriod"/>
                      </a:pPr>
                      <a:r>
                        <a:rPr lang="en-IN" sz="1200" b="0" u="none" strike="noStrike" dirty="0">
                          <a:effectLst/>
                        </a:rPr>
                        <a:t>UI is responsive for desktop and mobile.</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buNone/>
                      </a:pPr>
                      <a:r>
                        <a:rPr lang="en-IN" sz="1200" b="0" u="none" strike="noStrike">
                          <a:effectLst/>
                        </a:rPr>
                        <a:t>5</a:t>
                      </a:r>
                      <a:endParaRPr lang="en-IN" sz="1200" b="0" i="0" u="none" strike="noStrike">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850624"/>
                  </a:ext>
                </a:extLst>
              </a:tr>
              <a:tr h="1174298">
                <a:tc>
                  <a:txBody>
                    <a:bodyPr/>
                    <a:lstStyle/>
                    <a:p>
                      <a:pPr algn="l" rtl="0" fontAlgn="b">
                        <a:buNone/>
                      </a:pPr>
                      <a:r>
                        <a:rPr lang="en-IN" sz="1200" b="0" u="none" strike="noStrike">
                          <a:effectLst/>
                        </a:rPr>
                        <a:t>US2</a:t>
                      </a:r>
                      <a:endParaRPr lang="en-IN" sz="1200" b="0" i="0" u="none" strike="noStrike">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buNone/>
                      </a:pPr>
                      <a:r>
                        <a:rPr lang="en-IN" sz="1200" b="0" u="none" strike="noStrike" dirty="0">
                          <a:effectLst/>
                        </a:rPr>
                        <a:t>Profile Setup UI</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buNone/>
                      </a:pPr>
                      <a:r>
                        <a:rPr lang="en-IN" sz="1200" b="0" u="none" strike="noStrike" dirty="0">
                          <a:effectLst/>
                        </a:rPr>
                        <a:t>Aarav Sharma wants to input his risk tolerance and budget in a form, So that he can simulate setting up his profile.</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algn="l" rtl="0" fontAlgn="b">
                        <a:buAutoNum type="arabicPeriod"/>
                      </a:pPr>
                      <a:r>
                        <a:rPr lang="en-IN" sz="1200" b="0" u="none" strike="noStrike" dirty="0">
                          <a:effectLst/>
                        </a:rPr>
                        <a:t>Form includes dropdown for risk tolerance (Low, Medium, High) and input for budget. </a:t>
                      </a:r>
                    </a:p>
                    <a:p>
                      <a:pPr marL="228600" indent="-228600" algn="l" rtl="0" fontAlgn="b">
                        <a:buAutoNum type="arabicPeriod"/>
                      </a:pPr>
                      <a:r>
                        <a:rPr lang="en-IN" sz="1200" b="0" u="none" strike="noStrike" dirty="0">
                          <a:effectLst/>
                        </a:rPr>
                        <a:t>Form has a “Save” button that shows a confirmation message (no backend saving yet). </a:t>
                      </a:r>
                    </a:p>
                    <a:p>
                      <a:pPr marL="228600" indent="-228600" algn="l" rtl="0" fontAlgn="b">
                        <a:buAutoNum type="arabicPeriod"/>
                      </a:pPr>
                      <a:r>
                        <a:rPr lang="en-IN" sz="1200" b="0" u="none" strike="noStrike" dirty="0">
                          <a:effectLst/>
                        </a:rPr>
                        <a:t>Error message shown if budget is invalid (e.g., negative).</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buNone/>
                      </a:pPr>
                      <a:r>
                        <a:rPr lang="en-IN" sz="1200" b="0" u="none" strike="noStrike" dirty="0">
                          <a:effectLst/>
                        </a:rPr>
                        <a:t>3</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7893560"/>
                  </a:ext>
                </a:extLst>
              </a:tr>
              <a:tr h="1032341">
                <a:tc>
                  <a:txBody>
                    <a:bodyPr/>
                    <a:lstStyle/>
                    <a:p>
                      <a:pPr algn="l" rtl="0" fontAlgn="b">
                        <a:buNone/>
                      </a:pPr>
                      <a:r>
                        <a:rPr lang="en-IN" sz="1200" b="0" u="none" strike="noStrike">
                          <a:effectLst/>
                        </a:rPr>
                        <a:t>US3</a:t>
                      </a:r>
                      <a:endParaRPr lang="en-IN" sz="1200" b="0" i="0" u="none" strike="noStrike">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buNone/>
                      </a:pPr>
                      <a:r>
                        <a:rPr lang="en-IN" sz="1200" b="0" u="none" strike="noStrike" dirty="0">
                          <a:effectLst/>
                        </a:rPr>
                        <a:t>Recommendation Placeholder UI</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buNone/>
                      </a:pPr>
                      <a:r>
                        <a:rPr lang="en-IN" sz="1200" b="0" u="none" strike="noStrike" dirty="0">
                          <a:effectLst/>
                        </a:rPr>
                        <a:t>Thomas Shelby wants to see a placeholder for recommendations, So that he can visualize where his investment suggestions will appear.</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algn="l" rtl="0" fontAlgn="b">
                        <a:buAutoNum type="arabicPeriod"/>
                      </a:pPr>
                      <a:r>
                        <a:rPr lang="en-IN" sz="1200" b="0" u="none" strike="noStrike" dirty="0">
                          <a:effectLst/>
                        </a:rPr>
                        <a:t>Dashboard has a section titled “Recommendations”. </a:t>
                      </a:r>
                    </a:p>
                    <a:p>
                      <a:pPr marL="228600" indent="-228600" algn="l" rtl="0" fontAlgn="b">
                        <a:buAutoNum type="arabicPeriod"/>
                      </a:pPr>
                      <a:r>
                        <a:rPr lang="en-IN" sz="1200" b="0" u="none" strike="noStrike" dirty="0">
                          <a:effectLst/>
                        </a:rPr>
                        <a:t>Section shows 3 mock recommendations (e.g., “Stock: AAPL, Suggestion: Buy”). </a:t>
                      </a:r>
                    </a:p>
                    <a:p>
                      <a:pPr marL="228600" indent="-228600" algn="l" rtl="0" fontAlgn="b">
                        <a:buAutoNum type="arabicPeriod"/>
                      </a:pPr>
                      <a:r>
                        <a:rPr lang="en-IN" sz="1200" b="0" u="none" strike="noStrike" dirty="0">
                          <a:effectLst/>
                        </a:rPr>
                        <a:t>Each recommendation has a button </a:t>
                      </a:r>
                      <a:r>
                        <a:rPr lang="en-IN" sz="1200" b="0" u="none" strike="noStrike" dirty="0" err="1">
                          <a:effectLst/>
                        </a:rPr>
                        <a:t>labeled</a:t>
                      </a:r>
                      <a:r>
                        <a:rPr lang="en-IN" sz="1200" b="0" u="none" strike="noStrike" dirty="0">
                          <a:effectLst/>
                        </a:rPr>
                        <a:t> “View Details” (non-functional for now).</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buNone/>
                      </a:pPr>
                      <a:r>
                        <a:rPr lang="en-IN" sz="1200" b="0" u="none" strike="noStrike" dirty="0">
                          <a:effectLst/>
                        </a:rPr>
                        <a:t>3</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4210409"/>
                  </a:ext>
                </a:extLst>
              </a:tr>
              <a:tr h="1032341">
                <a:tc>
                  <a:txBody>
                    <a:bodyPr/>
                    <a:lstStyle/>
                    <a:p>
                      <a:pPr algn="l" rtl="0" fontAlgn="b">
                        <a:buNone/>
                      </a:pPr>
                      <a:r>
                        <a:rPr lang="en-IN" sz="1200" b="0" u="none" strike="noStrike">
                          <a:effectLst/>
                        </a:rPr>
                        <a:t>TS1</a:t>
                      </a:r>
                      <a:endParaRPr lang="en-IN" sz="1200" b="0" i="0" u="none" strike="noStrike">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buNone/>
                      </a:pPr>
                      <a:r>
                        <a:rPr lang="en-IN" sz="1200" b="0" u="none" strike="noStrike" dirty="0">
                          <a:effectLst/>
                        </a:rPr>
                        <a:t>Front-End Framework Setup</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buNone/>
                      </a:pPr>
                      <a:r>
                        <a:rPr lang="en-IN" sz="1200" b="0" u="none" strike="noStrike" dirty="0">
                          <a:effectLst/>
                        </a:rPr>
                        <a:t>As a developer needs to set up a front-end framework (e.g., React), So that the team can build the UI efficiently.</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algn="l" rtl="0" fontAlgn="b">
                        <a:buAutoNum type="arabicPeriod"/>
                      </a:pPr>
                      <a:r>
                        <a:rPr lang="en-IN" sz="1200" b="0" u="none" strike="noStrike" dirty="0">
                          <a:effectLst/>
                        </a:rPr>
                        <a:t>Project is initialized with React (or similar framework). </a:t>
                      </a:r>
                    </a:p>
                    <a:p>
                      <a:pPr marL="228600" indent="-228600" algn="l" rtl="0" fontAlgn="b">
                        <a:buAutoNum type="arabicPeriod"/>
                      </a:pPr>
                      <a:r>
                        <a:rPr lang="en-IN" sz="1200" b="0" u="none" strike="noStrike" dirty="0">
                          <a:effectLst/>
                        </a:rPr>
                        <a:t>Basic routing is set up for dashboard and profile pages. </a:t>
                      </a:r>
                    </a:p>
                    <a:p>
                      <a:pPr marL="228600" indent="-228600" algn="l" rtl="0" fontAlgn="b">
                        <a:buAutoNum type="arabicPeriod"/>
                      </a:pPr>
                      <a:r>
                        <a:rPr lang="en-IN" sz="1200" b="0" u="none" strike="noStrike" dirty="0">
                          <a:effectLst/>
                        </a:rPr>
                        <a:t>CSS framework (e.g., Tailwind or Bootstrap) is integrated for styling.</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buNone/>
                      </a:pPr>
                      <a:r>
                        <a:rPr lang="en-IN" sz="1200" b="0" u="none" strike="noStrike" dirty="0">
                          <a:effectLst/>
                        </a:rPr>
                        <a:t>5</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4222065"/>
                  </a:ext>
                </a:extLst>
              </a:tr>
            </a:tbl>
          </a:graphicData>
        </a:graphic>
      </p:graphicFrame>
      <p:sp>
        <p:nvSpPr>
          <p:cNvPr id="3" name="TextBox 2">
            <a:extLst>
              <a:ext uri="{FF2B5EF4-FFF2-40B4-BE49-F238E27FC236}">
                <a16:creationId xmlns:a16="http://schemas.microsoft.com/office/drawing/2014/main" id="{7810B0AB-E54E-F825-D04E-AA1EB5006CB5}"/>
              </a:ext>
            </a:extLst>
          </p:cNvPr>
          <p:cNvSpPr txBox="1"/>
          <p:nvPr/>
        </p:nvSpPr>
        <p:spPr>
          <a:xfrm>
            <a:off x="9042400" y="6316036"/>
            <a:ext cx="2247900" cy="369332"/>
          </a:xfrm>
          <a:prstGeom prst="rect">
            <a:avLst/>
          </a:prstGeom>
          <a:noFill/>
        </p:spPr>
        <p:txBody>
          <a:bodyPr wrap="square" rtlCol="0">
            <a:spAutoFit/>
          </a:bodyPr>
          <a:lstStyle/>
          <a:p>
            <a:r>
              <a:rPr lang="en-US" dirty="0"/>
              <a:t>Total Sprint 1.          16</a:t>
            </a:r>
          </a:p>
        </p:txBody>
      </p:sp>
    </p:spTree>
    <p:extLst>
      <p:ext uri="{BB962C8B-B14F-4D97-AF65-F5344CB8AC3E}">
        <p14:creationId xmlns:p14="http://schemas.microsoft.com/office/powerpoint/2010/main" val="5069731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F430E9F-3B61-4A75-9A34-1EF839CC7C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5A93CC3-99AA-471D-9142-5BD2235D6A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3"/>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5D5A1EFF-2E6F-4210-A283-AF9BE5B07C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4C9A7BB-4074-4704-B5B6-B526355DFE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78117" y="0"/>
            <a:ext cx="340591"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D5622E3-2C65-496F-9C3F-CBEE21924A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1299548"/>
            <a:ext cx="1769035" cy="69557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4ED111D-3746-4B9C-AEE8-7AB8346701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1171094"/>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5AE1D3C-1EF9-4A89-B613-EE7B789102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968704" y="0"/>
            <a:ext cx="2147217" cy="199511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6E334B4-5150-1ED1-FE74-23F0C39771F3}"/>
              </a:ext>
            </a:extLst>
          </p:cNvPr>
          <p:cNvSpPr>
            <a:spLocks noGrp="1"/>
          </p:cNvSpPr>
          <p:nvPr>
            <p:ph type="title"/>
          </p:nvPr>
        </p:nvSpPr>
        <p:spPr>
          <a:xfrm>
            <a:off x="1129553" y="497395"/>
            <a:ext cx="10064376" cy="1229756"/>
          </a:xfrm>
        </p:spPr>
        <p:txBody>
          <a:bodyPr>
            <a:normAutofit/>
          </a:bodyPr>
          <a:lstStyle/>
          <a:p>
            <a:r>
              <a:rPr lang="en-US" dirty="0"/>
              <a:t>Test Cases Sprint 1</a:t>
            </a:r>
          </a:p>
        </p:txBody>
      </p:sp>
      <p:cxnSp>
        <p:nvCxnSpPr>
          <p:cNvPr id="23" name="Straight Connector 22">
            <a:extLst>
              <a:ext uri="{FF2B5EF4-FFF2-40B4-BE49-F238E27FC236}">
                <a16:creationId xmlns:a16="http://schemas.microsoft.com/office/drawing/2014/main" id="{6DE80A3F-530A-4181-887F-9AAF6DCBFC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94353" y="-14436"/>
            <a:ext cx="239059"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65BA6EA8-058A-AC9D-9819-ED7EA9A3452C}"/>
              </a:ext>
            </a:extLst>
          </p:cNvPr>
          <p:cNvGraphicFramePr>
            <a:graphicFrameLocks noGrp="1"/>
          </p:cNvGraphicFramePr>
          <p:nvPr>
            <p:ph idx="1"/>
            <p:extLst>
              <p:ext uri="{D42A27DB-BD31-4B8C-83A1-F6EECF244321}">
                <p14:modId xmlns:p14="http://schemas.microsoft.com/office/powerpoint/2010/main" val="685427805"/>
              </p:ext>
            </p:extLst>
          </p:nvPr>
        </p:nvGraphicFramePr>
        <p:xfrm>
          <a:off x="818708" y="2009554"/>
          <a:ext cx="10712306" cy="3676143"/>
        </p:xfrm>
        <a:graphic>
          <a:graphicData uri="http://schemas.openxmlformats.org/drawingml/2006/table">
            <a:tbl>
              <a:tblPr firstRow="1" bandRow="1"/>
              <a:tblGrid>
                <a:gridCol w="479131">
                  <a:extLst>
                    <a:ext uri="{9D8B030D-6E8A-4147-A177-3AD203B41FA5}">
                      <a16:colId xmlns:a16="http://schemas.microsoft.com/office/drawing/2014/main" val="3092887943"/>
                    </a:ext>
                  </a:extLst>
                </a:gridCol>
                <a:gridCol w="457801">
                  <a:extLst>
                    <a:ext uri="{9D8B030D-6E8A-4147-A177-3AD203B41FA5}">
                      <a16:colId xmlns:a16="http://schemas.microsoft.com/office/drawing/2014/main" val="3161533563"/>
                    </a:ext>
                  </a:extLst>
                </a:gridCol>
                <a:gridCol w="761323">
                  <a:extLst>
                    <a:ext uri="{9D8B030D-6E8A-4147-A177-3AD203B41FA5}">
                      <a16:colId xmlns:a16="http://schemas.microsoft.com/office/drawing/2014/main" val="2546047115"/>
                    </a:ext>
                  </a:extLst>
                </a:gridCol>
                <a:gridCol w="2131269">
                  <a:extLst>
                    <a:ext uri="{9D8B030D-6E8A-4147-A177-3AD203B41FA5}">
                      <a16:colId xmlns:a16="http://schemas.microsoft.com/office/drawing/2014/main" val="1288636122"/>
                    </a:ext>
                  </a:extLst>
                </a:gridCol>
                <a:gridCol w="2912221">
                  <a:extLst>
                    <a:ext uri="{9D8B030D-6E8A-4147-A177-3AD203B41FA5}">
                      <a16:colId xmlns:a16="http://schemas.microsoft.com/office/drawing/2014/main" val="2773327623"/>
                    </a:ext>
                  </a:extLst>
                </a:gridCol>
                <a:gridCol w="1780169">
                  <a:extLst>
                    <a:ext uri="{9D8B030D-6E8A-4147-A177-3AD203B41FA5}">
                      <a16:colId xmlns:a16="http://schemas.microsoft.com/office/drawing/2014/main" val="1908636661"/>
                    </a:ext>
                  </a:extLst>
                </a:gridCol>
                <a:gridCol w="1666964">
                  <a:extLst>
                    <a:ext uri="{9D8B030D-6E8A-4147-A177-3AD203B41FA5}">
                      <a16:colId xmlns:a16="http://schemas.microsoft.com/office/drawing/2014/main" val="3356612636"/>
                    </a:ext>
                  </a:extLst>
                </a:gridCol>
                <a:gridCol w="523428">
                  <a:extLst>
                    <a:ext uri="{9D8B030D-6E8A-4147-A177-3AD203B41FA5}">
                      <a16:colId xmlns:a16="http://schemas.microsoft.com/office/drawing/2014/main" val="4092655532"/>
                    </a:ext>
                  </a:extLst>
                </a:gridCol>
              </a:tblGrid>
              <a:tr h="693315">
                <a:tc>
                  <a:txBody>
                    <a:bodyPr/>
                    <a:lstStyle/>
                    <a:p>
                      <a:pPr algn="ctr" rtl="0" fontAlgn="b"/>
                      <a:r>
                        <a:rPr lang="en-IN" sz="1000" b="1">
                          <a:effectLst/>
                        </a:rPr>
                        <a:t>Test Case ID</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000" b="1">
                          <a:effectLst/>
                        </a:rPr>
                        <a:t>Story ID</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000" b="1">
                          <a:effectLst/>
                        </a:rPr>
                        <a:t>Feature</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000" b="1">
                          <a:effectLst/>
                        </a:rPr>
                        <a:t>Test Description</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000" b="1" dirty="0">
                          <a:effectLst/>
                        </a:rPr>
                        <a:t>Test Steps</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000" b="1">
                          <a:effectLst/>
                        </a:rPr>
                        <a:t>Expected Result</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000" b="1">
                          <a:effectLst/>
                        </a:rPr>
                        <a:t>Actual Result</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000" b="1">
                          <a:effectLst/>
                        </a:rPr>
                        <a:t>Status</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075120436"/>
                  </a:ext>
                </a:extLst>
              </a:tr>
              <a:tr h="902883">
                <a:tc>
                  <a:txBody>
                    <a:bodyPr/>
                    <a:lstStyle/>
                    <a:p>
                      <a:pPr rtl="0" fontAlgn="b"/>
                      <a:r>
                        <a:rPr lang="en-IN" sz="1000">
                          <a:effectLst/>
                        </a:rPr>
                        <a:t>TC1.1</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US1</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Basic Dashboard UI</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dirty="0">
                          <a:effectLst/>
                        </a:rPr>
                        <a:t>Verify that the dashboard displays sections for recommendations, trends, and news.</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Launch the InvestIQ application, navigate to the dashboard page, and observe if sections are present.</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All sections are visible and correctly labeled.</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Sections for recommendations, trends, and news are displayed as expected.</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 Pass</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857861053"/>
                  </a:ext>
                </a:extLst>
              </a:tr>
              <a:tr h="693315">
                <a:tc>
                  <a:txBody>
                    <a:bodyPr/>
                    <a:lstStyle/>
                    <a:p>
                      <a:pPr rtl="0" fontAlgn="b"/>
                      <a:r>
                        <a:rPr lang="en-IN" sz="1000">
                          <a:effectLst/>
                        </a:rPr>
                        <a:t>TC1.2</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US1</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Basic Dashboard UI</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Ensure that the dashboard has a header, sidebar, and main content area.</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Open the dashboard and verify the presence of the header, sidebar, and main content.</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The layout includes a header, sidebar, and content area.</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All UI elements are properly structured.</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 Pass</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924366721"/>
                  </a:ext>
                </a:extLst>
              </a:tr>
              <a:tr h="693315">
                <a:tc>
                  <a:txBody>
                    <a:bodyPr/>
                    <a:lstStyle/>
                    <a:p>
                      <a:pPr rtl="0" fontAlgn="b"/>
                      <a:r>
                        <a:rPr lang="en-IN" sz="1000">
                          <a:effectLst/>
                        </a:rPr>
                        <a:t>TC1.3</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US1</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Basic Dashboard UI</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Validate UI responsiveness on different devices.</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Open the app on desktop, resize the window, then open on a mobile device and verify layout adjustments.</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Dashboard adjusts properly for both desktop and mobile screens.</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UI responds correctly on different screen sizes.</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 Pass</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4177698790"/>
                  </a:ext>
                </a:extLst>
              </a:tr>
              <a:tr h="693315">
                <a:tc>
                  <a:txBody>
                    <a:bodyPr/>
                    <a:lstStyle/>
                    <a:p>
                      <a:pPr rtl="0" fontAlgn="b"/>
                      <a:r>
                        <a:rPr lang="en-IN" sz="1000">
                          <a:effectLst/>
                        </a:rPr>
                        <a:t>TC2.1</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US2</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Profile Setup UI</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Check if the profile form includes a dropdown for risk tolerance and an input for budget.</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Navigate to the profile setup page and check for the presence of the risk tolerance dropdown and budget input field.</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The form contains all necessary fields.</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Dropdown and input field are present.</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dirty="0">
                          <a:effectLst/>
                        </a:rPr>
                        <a:t>✅ Pass</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584578569"/>
                  </a:ext>
                </a:extLst>
              </a:tr>
            </a:tbl>
          </a:graphicData>
        </a:graphic>
      </p:graphicFrame>
    </p:spTree>
    <p:extLst>
      <p:ext uri="{BB962C8B-B14F-4D97-AF65-F5344CB8AC3E}">
        <p14:creationId xmlns:p14="http://schemas.microsoft.com/office/powerpoint/2010/main" val="33850699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DB465-7662-CC91-F7C7-AF779BF6DB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45E125-1A6D-0702-C9F4-4A2BFFC8006C}"/>
              </a:ext>
            </a:extLst>
          </p:cNvPr>
          <p:cNvSpPr>
            <a:spLocks noGrp="1"/>
          </p:cNvSpPr>
          <p:nvPr>
            <p:ph type="title"/>
          </p:nvPr>
        </p:nvSpPr>
        <p:spPr>
          <a:xfrm>
            <a:off x="1129553" y="497395"/>
            <a:ext cx="10064376" cy="1229756"/>
          </a:xfrm>
        </p:spPr>
        <p:txBody>
          <a:bodyPr>
            <a:normAutofit/>
          </a:bodyPr>
          <a:lstStyle/>
          <a:p>
            <a:r>
              <a:rPr lang="en-US"/>
              <a:t>Test Cases Sprint 1</a:t>
            </a:r>
            <a:endParaRPr lang="en-US" dirty="0"/>
          </a:p>
        </p:txBody>
      </p:sp>
      <p:graphicFrame>
        <p:nvGraphicFramePr>
          <p:cNvPr id="4" name="Content Placeholder 3">
            <a:extLst>
              <a:ext uri="{FF2B5EF4-FFF2-40B4-BE49-F238E27FC236}">
                <a16:creationId xmlns:a16="http://schemas.microsoft.com/office/drawing/2014/main" id="{85BE55ED-713A-5C5A-7F8A-0843DF111578}"/>
              </a:ext>
            </a:extLst>
          </p:cNvPr>
          <p:cNvGraphicFramePr>
            <a:graphicFrameLocks noGrp="1"/>
          </p:cNvGraphicFramePr>
          <p:nvPr>
            <p:ph idx="1"/>
            <p:extLst>
              <p:ext uri="{D42A27DB-BD31-4B8C-83A1-F6EECF244321}">
                <p14:modId xmlns:p14="http://schemas.microsoft.com/office/powerpoint/2010/main" val="7654113"/>
              </p:ext>
            </p:extLst>
          </p:nvPr>
        </p:nvGraphicFramePr>
        <p:xfrm>
          <a:off x="818708" y="1905000"/>
          <a:ext cx="10712306" cy="3780694"/>
        </p:xfrm>
        <a:graphic>
          <a:graphicData uri="http://schemas.openxmlformats.org/drawingml/2006/table">
            <a:tbl>
              <a:tblPr firstRow="1" bandRow="1"/>
              <a:tblGrid>
                <a:gridCol w="479131">
                  <a:extLst>
                    <a:ext uri="{9D8B030D-6E8A-4147-A177-3AD203B41FA5}">
                      <a16:colId xmlns:a16="http://schemas.microsoft.com/office/drawing/2014/main" val="3092887943"/>
                    </a:ext>
                  </a:extLst>
                </a:gridCol>
                <a:gridCol w="457801">
                  <a:extLst>
                    <a:ext uri="{9D8B030D-6E8A-4147-A177-3AD203B41FA5}">
                      <a16:colId xmlns:a16="http://schemas.microsoft.com/office/drawing/2014/main" val="3161533563"/>
                    </a:ext>
                  </a:extLst>
                </a:gridCol>
                <a:gridCol w="761323">
                  <a:extLst>
                    <a:ext uri="{9D8B030D-6E8A-4147-A177-3AD203B41FA5}">
                      <a16:colId xmlns:a16="http://schemas.microsoft.com/office/drawing/2014/main" val="2546047115"/>
                    </a:ext>
                  </a:extLst>
                </a:gridCol>
                <a:gridCol w="2131269">
                  <a:extLst>
                    <a:ext uri="{9D8B030D-6E8A-4147-A177-3AD203B41FA5}">
                      <a16:colId xmlns:a16="http://schemas.microsoft.com/office/drawing/2014/main" val="1288636122"/>
                    </a:ext>
                  </a:extLst>
                </a:gridCol>
                <a:gridCol w="2912221">
                  <a:extLst>
                    <a:ext uri="{9D8B030D-6E8A-4147-A177-3AD203B41FA5}">
                      <a16:colId xmlns:a16="http://schemas.microsoft.com/office/drawing/2014/main" val="2773327623"/>
                    </a:ext>
                  </a:extLst>
                </a:gridCol>
                <a:gridCol w="1780169">
                  <a:extLst>
                    <a:ext uri="{9D8B030D-6E8A-4147-A177-3AD203B41FA5}">
                      <a16:colId xmlns:a16="http://schemas.microsoft.com/office/drawing/2014/main" val="1908636661"/>
                    </a:ext>
                  </a:extLst>
                </a:gridCol>
                <a:gridCol w="1666964">
                  <a:extLst>
                    <a:ext uri="{9D8B030D-6E8A-4147-A177-3AD203B41FA5}">
                      <a16:colId xmlns:a16="http://schemas.microsoft.com/office/drawing/2014/main" val="3356612636"/>
                    </a:ext>
                  </a:extLst>
                </a:gridCol>
                <a:gridCol w="523428">
                  <a:extLst>
                    <a:ext uri="{9D8B030D-6E8A-4147-A177-3AD203B41FA5}">
                      <a16:colId xmlns:a16="http://schemas.microsoft.com/office/drawing/2014/main" val="4092655532"/>
                    </a:ext>
                  </a:extLst>
                </a:gridCol>
              </a:tblGrid>
              <a:tr h="713033">
                <a:tc>
                  <a:txBody>
                    <a:bodyPr/>
                    <a:lstStyle/>
                    <a:p>
                      <a:pPr algn="ctr" rtl="0" fontAlgn="b"/>
                      <a:r>
                        <a:rPr lang="en-IN" sz="1000" b="1">
                          <a:effectLst/>
                        </a:rPr>
                        <a:t>Test Case ID</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000" b="1">
                          <a:effectLst/>
                        </a:rPr>
                        <a:t>Story ID</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000" b="1">
                          <a:effectLst/>
                        </a:rPr>
                        <a:t>Feature</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000" b="1">
                          <a:effectLst/>
                        </a:rPr>
                        <a:t>Test Description</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000" b="1">
                          <a:effectLst/>
                        </a:rPr>
                        <a:t>Test Steps</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000" b="1">
                          <a:effectLst/>
                        </a:rPr>
                        <a:t>Expected Result</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000" b="1">
                          <a:effectLst/>
                        </a:rPr>
                        <a:t>Actual Result</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000" b="1">
                          <a:effectLst/>
                        </a:rPr>
                        <a:t>Status</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075120436"/>
                  </a:ext>
                </a:extLst>
              </a:tr>
              <a:tr h="928562">
                <a:tc>
                  <a:txBody>
                    <a:bodyPr/>
                    <a:lstStyle/>
                    <a:p>
                      <a:pPr rtl="0" fontAlgn="b"/>
                      <a:r>
                        <a:rPr lang="en-IN" sz="1000" dirty="0">
                          <a:effectLst/>
                        </a:rPr>
                        <a:t>TC2.2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dirty="0">
                          <a:effectLst/>
                        </a:rPr>
                        <a:t>US2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dirty="0">
                          <a:effectLst/>
                        </a:rPr>
                        <a:t>Profile Setup UI</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dirty="0">
                          <a:effectLst/>
                        </a:rPr>
                        <a:t>Validate the “Save” button functionality.</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dirty="0">
                          <a:effectLst/>
                        </a:rPr>
                        <a:t>Enter data in the profile form, click the “Save” button, and observe the confirmation message.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A confirmation message appears after saving.</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The confirmation message is displayed as expected.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 Pass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857861053"/>
                  </a:ext>
                </a:extLst>
              </a:tr>
              <a:tr h="713033">
                <a:tc>
                  <a:txBody>
                    <a:bodyPr/>
                    <a:lstStyle/>
                    <a:p>
                      <a:pPr rtl="0" fontAlgn="b"/>
                      <a:r>
                        <a:rPr lang="en-IN" sz="1000">
                          <a:effectLst/>
                        </a:rPr>
                        <a:t>TC2.3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US2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Profile Setup UI</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Ensure error handling for invalid budget input.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Enter a negative or non-numeric budget, click “Save,” and check if an error message appears.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dirty="0">
                          <a:effectLst/>
                        </a:rPr>
                        <a:t>An error message should be displayed.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dirty="0">
                          <a:effectLst/>
                        </a:rPr>
                        <a:t>Proper error message is shown when input is invalid.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 Pass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924366721"/>
                  </a:ext>
                </a:extLst>
              </a:tr>
              <a:tr h="713033">
                <a:tc>
                  <a:txBody>
                    <a:bodyPr/>
                    <a:lstStyle/>
                    <a:p>
                      <a:pPr rtl="0" fontAlgn="b"/>
                      <a:r>
                        <a:rPr lang="en-IN" sz="1000">
                          <a:effectLst/>
                        </a:rPr>
                        <a:t>TC3.1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US3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Recommendation Placeholder UI</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Verify the presence of the “Recommendations” section on the dashboard.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Open the dashboard and look for the “Recommendations” section.</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The section is visible.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“Recommendations” section appears in the correct location.</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dirty="0">
                          <a:effectLst/>
                        </a:rPr>
                        <a:t>✅ Pass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4177698790"/>
                  </a:ext>
                </a:extLst>
              </a:tr>
              <a:tr h="713033">
                <a:tc>
                  <a:txBody>
                    <a:bodyPr/>
                    <a:lstStyle/>
                    <a:p>
                      <a:pPr rtl="0" fontAlgn="b"/>
                      <a:r>
                        <a:rPr lang="en-IN" sz="1000">
                          <a:effectLst/>
                        </a:rPr>
                        <a:t>TC3.2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US3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Recommendation Placeholder UI</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Ensure that three mock recommendations are displayed.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Open the dashboard and check if three stock recommendations are visible.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Three placeholder recommendations should be displayed.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Three mock recommendations appear as expected.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dirty="0">
                          <a:effectLst/>
                        </a:rPr>
                        <a:t>✅ Pass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584578569"/>
                  </a:ext>
                </a:extLst>
              </a:tr>
            </a:tbl>
          </a:graphicData>
        </a:graphic>
      </p:graphicFrame>
    </p:spTree>
    <p:extLst>
      <p:ext uri="{BB962C8B-B14F-4D97-AF65-F5344CB8AC3E}">
        <p14:creationId xmlns:p14="http://schemas.microsoft.com/office/powerpoint/2010/main" val="40792218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669A0-AC11-B721-68CB-8A758FAC1E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D836C4-FCE7-CF8B-4269-CE4CF2ED598E}"/>
              </a:ext>
            </a:extLst>
          </p:cNvPr>
          <p:cNvSpPr>
            <a:spLocks noGrp="1"/>
          </p:cNvSpPr>
          <p:nvPr>
            <p:ph type="title"/>
          </p:nvPr>
        </p:nvSpPr>
        <p:spPr>
          <a:xfrm>
            <a:off x="1129553" y="497395"/>
            <a:ext cx="10064376" cy="1229756"/>
          </a:xfrm>
        </p:spPr>
        <p:txBody>
          <a:bodyPr>
            <a:normAutofit/>
          </a:bodyPr>
          <a:lstStyle/>
          <a:p>
            <a:r>
              <a:rPr lang="en-US"/>
              <a:t>Test Cases Sprint 1</a:t>
            </a:r>
            <a:endParaRPr lang="en-US" dirty="0"/>
          </a:p>
        </p:txBody>
      </p:sp>
      <p:graphicFrame>
        <p:nvGraphicFramePr>
          <p:cNvPr id="4" name="Content Placeholder 3">
            <a:extLst>
              <a:ext uri="{FF2B5EF4-FFF2-40B4-BE49-F238E27FC236}">
                <a16:creationId xmlns:a16="http://schemas.microsoft.com/office/drawing/2014/main" id="{E883005B-D2F4-F241-1330-7D4A8484C1CB}"/>
              </a:ext>
            </a:extLst>
          </p:cNvPr>
          <p:cNvGraphicFramePr>
            <a:graphicFrameLocks noGrp="1"/>
          </p:cNvGraphicFramePr>
          <p:nvPr>
            <p:ph idx="1"/>
            <p:extLst>
              <p:ext uri="{D42A27DB-BD31-4B8C-83A1-F6EECF244321}">
                <p14:modId xmlns:p14="http://schemas.microsoft.com/office/powerpoint/2010/main" val="3601183318"/>
              </p:ext>
            </p:extLst>
          </p:nvPr>
        </p:nvGraphicFramePr>
        <p:xfrm>
          <a:off x="818708" y="2146300"/>
          <a:ext cx="10712306" cy="3539397"/>
        </p:xfrm>
        <a:graphic>
          <a:graphicData uri="http://schemas.openxmlformats.org/drawingml/2006/table">
            <a:tbl>
              <a:tblPr firstRow="1" bandRow="1"/>
              <a:tblGrid>
                <a:gridCol w="479131">
                  <a:extLst>
                    <a:ext uri="{9D8B030D-6E8A-4147-A177-3AD203B41FA5}">
                      <a16:colId xmlns:a16="http://schemas.microsoft.com/office/drawing/2014/main" val="3092887943"/>
                    </a:ext>
                  </a:extLst>
                </a:gridCol>
                <a:gridCol w="457801">
                  <a:extLst>
                    <a:ext uri="{9D8B030D-6E8A-4147-A177-3AD203B41FA5}">
                      <a16:colId xmlns:a16="http://schemas.microsoft.com/office/drawing/2014/main" val="3161533563"/>
                    </a:ext>
                  </a:extLst>
                </a:gridCol>
                <a:gridCol w="761323">
                  <a:extLst>
                    <a:ext uri="{9D8B030D-6E8A-4147-A177-3AD203B41FA5}">
                      <a16:colId xmlns:a16="http://schemas.microsoft.com/office/drawing/2014/main" val="2546047115"/>
                    </a:ext>
                  </a:extLst>
                </a:gridCol>
                <a:gridCol w="2131269">
                  <a:extLst>
                    <a:ext uri="{9D8B030D-6E8A-4147-A177-3AD203B41FA5}">
                      <a16:colId xmlns:a16="http://schemas.microsoft.com/office/drawing/2014/main" val="1288636122"/>
                    </a:ext>
                  </a:extLst>
                </a:gridCol>
                <a:gridCol w="2912221">
                  <a:extLst>
                    <a:ext uri="{9D8B030D-6E8A-4147-A177-3AD203B41FA5}">
                      <a16:colId xmlns:a16="http://schemas.microsoft.com/office/drawing/2014/main" val="2773327623"/>
                    </a:ext>
                  </a:extLst>
                </a:gridCol>
                <a:gridCol w="1780169">
                  <a:extLst>
                    <a:ext uri="{9D8B030D-6E8A-4147-A177-3AD203B41FA5}">
                      <a16:colId xmlns:a16="http://schemas.microsoft.com/office/drawing/2014/main" val="1908636661"/>
                    </a:ext>
                  </a:extLst>
                </a:gridCol>
                <a:gridCol w="1666964">
                  <a:extLst>
                    <a:ext uri="{9D8B030D-6E8A-4147-A177-3AD203B41FA5}">
                      <a16:colId xmlns:a16="http://schemas.microsoft.com/office/drawing/2014/main" val="3356612636"/>
                    </a:ext>
                  </a:extLst>
                </a:gridCol>
                <a:gridCol w="523428">
                  <a:extLst>
                    <a:ext uri="{9D8B030D-6E8A-4147-A177-3AD203B41FA5}">
                      <a16:colId xmlns:a16="http://schemas.microsoft.com/office/drawing/2014/main" val="4092655532"/>
                    </a:ext>
                  </a:extLst>
                </a:gridCol>
              </a:tblGrid>
              <a:tr h="667525">
                <a:tc>
                  <a:txBody>
                    <a:bodyPr/>
                    <a:lstStyle/>
                    <a:p>
                      <a:pPr algn="ctr" rtl="0" fontAlgn="b"/>
                      <a:r>
                        <a:rPr lang="en-IN" sz="1000" b="1">
                          <a:effectLst/>
                        </a:rPr>
                        <a:t>Test Case ID</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000" b="1">
                          <a:effectLst/>
                        </a:rPr>
                        <a:t>Story ID</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000" b="1">
                          <a:effectLst/>
                        </a:rPr>
                        <a:t>Feature</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000" b="1">
                          <a:effectLst/>
                        </a:rPr>
                        <a:t>Test Description</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000" b="1">
                          <a:effectLst/>
                        </a:rPr>
                        <a:t>Test Steps</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000" b="1">
                          <a:effectLst/>
                        </a:rPr>
                        <a:t>Expected Result</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000" b="1">
                          <a:effectLst/>
                        </a:rPr>
                        <a:t>Actual Result</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000" b="1">
                          <a:effectLst/>
                        </a:rPr>
                        <a:t>Status</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075120436"/>
                  </a:ext>
                </a:extLst>
              </a:tr>
              <a:tr h="869297">
                <a:tc>
                  <a:txBody>
                    <a:bodyPr/>
                    <a:lstStyle/>
                    <a:p>
                      <a:pPr rtl="0" fontAlgn="b"/>
                      <a:r>
                        <a:rPr lang="en-IN" sz="1000">
                          <a:effectLst/>
                        </a:rPr>
                        <a:t>TC3.3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US3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Recommendation Placeholder UI</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Validate that each recommendation has a "View Details" button.</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Open the dashboard and check each recommendation for a "View Details" button.</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All recommendations should have a button.</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Each recommendation has a correctly labeled "View Details" button.</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 Pass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857861053"/>
                  </a:ext>
                </a:extLst>
              </a:tr>
              <a:tr h="667525">
                <a:tc>
                  <a:txBody>
                    <a:bodyPr/>
                    <a:lstStyle/>
                    <a:p>
                      <a:pPr rtl="0" fontAlgn="b"/>
                      <a:r>
                        <a:rPr lang="en-IN" sz="1000">
                          <a:effectLst/>
                        </a:rPr>
                        <a:t>TC4.1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TS1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Front-End Framework Setup</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Ensure the project initializes successfully with React.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Clone the repo, run the project setup command, and start the application.</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The project should compile and start without errors.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Project initialized and started successfully.</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 Pass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924366721"/>
                  </a:ext>
                </a:extLst>
              </a:tr>
              <a:tr h="667525">
                <a:tc>
                  <a:txBody>
                    <a:bodyPr/>
                    <a:lstStyle/>
                    <a:p>
                      <a:pPr rtl="0" fontAlgn="b"/>
                      <a:r>
                        <a:rPr lang="en-IN" sz="1000">
                          <a:effectLst/>
                        </a:rPr>
                        <a:t>TC4.2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TS1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Front-End Framework Setup</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Verify basic routing between dashboard and profile pages.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Start the app, click on “Profile” from the dashboard, then click on “Dashboard” from the profile page.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The app should navigate between pages correctly.</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Navigation between pages is smooth and functional.</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 Pass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4177698790"/>
                  </a:ext>
                </a:extLst>
              </a:tr>
              <a:tr h="667525">
                <a:tc>
                  <a:txBody>
                    <a:bodyPr/>
                    <a:lstStyle/>
                    <a:p>
                      <a:pPr rtl="0" fontAlgn="b"/>
                      <a:r>
                        <a:rPr lang="en-IN" sz="1000">
                          <a:effectLst/>
                        </a:rPr>
                        <a:t>TC4.3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TS1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Front-End Framework Setup</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Check if the CSS framework is applied correctly.</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Inspect UI elements and ensure styling is consistent with the CSS framework used.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UI elements should reflect Tailwind/Bootstrap styles.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Styling is properly applied.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dirty="0">
                          <a:effectLst/>
                        </a:rPr>
                        <a:t>✅ Pass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584578569"/>
                  </a:ext>
                </a:extLst>
              </a:tr>
            </a:tbl>
          </a:graphicData>
        </a:graphic>
      </p:graphicFrame>
    </p:spTree>
    <p:extLst>
      <p:ext uri="{BB962C8B-B14F-4D97-AF65-F5344CB8AC3E}">
        <p14:creationId xmlns:p14="http://schemas.microsoft.com/office/powerpoint/2010/main" val="19927193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F430E9F-3B61-4A75-9A34-1EF839CC7C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5A93CC3-99AA-471D-9142-5BD2235D6A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3"/>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5D5A1EFF-2E6F-4210-A283-AF9BE5B07C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4C9A7BB-4074-4704-B5B6-B526355DFE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78117" y="0"/>
            <a:ext cx="340591"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D5622E3-2C65-496F-9C3F-CBEE21924A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1299548"/>
            <a:ext cx="1769035" cy="69557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4ED111D-3746-4B9C-AEE8-7AB8346701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1171094"/>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5AE1D3C-1EF9-4A89-B613-EE7B789102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968704" y="0"/>
            <a:ext cx="2147217" cy="199511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A66F37C-9A84-C444-A7A3-B9DB4F6C19AD}"/>
              </a:ext>
            </a:extLst>
          </p:cNvPr>
          <p:cNvSpPr>
            <a:spLocks noGrp="1"/>
          </p:cNvSpPr>
          <p:nvPr>
            <p:ph type="title"/>
          </p:nvPr>
        </p:nvSpPr>
        <p:spPr>
          <a:xfrm>
            <a:off x="1129553" y="497395"/>
            <a:ext cx="10064376" cy="1229756"/>
          </a:xfrm>
        </p:spPr>
        <p:txBody>
          <a:bodyPr>
            <a:normAutofit/>
          </a:bodyPr>
          <a:lstStyle/>
          <a:p>
            <a:r>
              <a:rPr lang="en-IN" b="1" dirty="0"/>
              <a:t>Stories Completed in Sprint 1</a:t>
            </a:r>
            <a:endParaRPr lang="en-US" dirty="0"/>
          </a:p>
        </p:txBody>
      </p:sp>
      <p:cxnSp>
        <p:nvCxnSpPr>
          <p:cNvPr id="23" name="Straight Connector 22">
            <a:extLst>
              <a:ext uri="{FF2B5EF4-FFF2-40B4-BE49-F238E27FC236}">
                <a16:creationId xmlns:a16="http://schemas.microsoft.com/office/drawing/2014/main" id="{6DE80A3F-530A-4181-887F-9AAF6DCBFC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94353" y="-14436"/>
            <a:ext cx="239059"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B7956C94-0A54-C2D0-5FD0-DEB90CA38E09}"/>
              </a:ext>
            </a:extLst>
          </p:cNvPr>
          <p:cNvGraphicFramePr>
            <a:graphicFrameLocks noGrp="1"/>
          </p:cNvGraphicFramePr>
          <p:nvPr>
            <p:ph idx="1"/>
            <p:extLst>
              <p:ext uri="{D42A27DB-BD31-4B8C-83A1-F6EECF244321}">
                <p14:modId xmlns:p14="http://schemas.microsoft.com/office/powerpoint/2010/main" val="1173268422"/>
              </p:ext>
            </p:extLst>
          </p:nvPr>
        </p:nvGraphicFramePr>
        <p:xfrm>
          <a:off x="818708" y="2552700"/>
          <a:ext cx="10712302" cy="35031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712227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274" name="Straight Connector 10273">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276" name="Straight Connector 10275">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278" name="Straight Connector 10277">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280" name="Straight Connector 10279">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282" name="Straight Connector 10281">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284" name="Straight Connector 10283">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286" name="Straight Connector 10285">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0288" name="Rectangle 10287">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0"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7A444A9-954B-309F-EA50-496A22FC8A08}"/>
              </a:ext>
            </a:extLst>
          </p:cNvPr>
          <p:cNvSpPr>
            <a:spLocks noGrp="1"/>
          </p:cNvSpPr>
          <p:nvPr>
            <p:ph type="title"/>
          </p:nvPr>
        </p:nvSpPr>
        <p:spPr>
          <a:xfrm>
            <a:off x="960350" y="541964"/>
            <a:ext cx="4768938" cy="3818667"/>
          </a:xfrm>
        </p:spPr>
        <p:txBody>
          <a:bodyPr vert="horz" lIns="91440" tIns="45720" rIns="91440" bIns="45720" rtlCol="0" anchor="b">
            <a:normAutofit/>
          </a:bodyPr>
          <a:lstStyle/>
          <a:p>
            <a:r>
              <a:rPr lang="en-US" sz="5400" dirty="0"/>
              <a:t>Team Velocity</a:t>
            </a:r>
          </a:p>
        </p:txBody>
      </p:sp>
      <p:cxnSp>
        <p:nvCxnSpPr>
          <p:cNvPr id="10292" name="Straight Connector 10291">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294" name="Straight Connector 10293">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296" name="Straight Connector 10295">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10244" name="Picture 4" descr="Output image">
            <a:extLst>
              <a:ext uri="{FF2B5EF4-FFF2-40B4-BE49-F238E27FC236}">
                <a16:creationId xmlns:a16="http://schemas.microsoft.com/office/drawing/2014/main" id="{C3A4AE29-2C09-9BCA-2A7A-9FE34C8FD42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096000" y="1486371"/>
            <a:ext cx="5562600" cy="3893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5158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343" name="Straight Connector 14342">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345" name="Straight Connector 14344">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347" name="Straight Connector 14346">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349" name="Straight Connector 14348">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351" name="Straight Connector 14350">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353" name="Straight Connector 14352">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355" name="Straight Connector 14354">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4357" name="Rectangle 14356">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031C68-6CFE-AE0F-61C8-1652B55A7E5F}"/>
              </a:ext>
            </a:extLst>
          </p:cNvPr>
          <p:cNvSpPr>
            <a:spLocks noGrp="1"/>
          </p:cNvSpPr>
          <p:nvPr>
            <p:ph type="title"/>
          </p:nvPr>
        </p:nvSpPr>
        <p:spPr>
          <a:xfrm>
            <a:off x="1015488" y="533400"/>
            <a:ext cx="4493885" cy="3614271"/>
          </a:xfrm>
        </p:spPr>
        <p:txBody>
          <a:bodyPr vert="horz" lIns="91440" tIns="45720" rIns="91440" bIns="45720" rtlCol="0" anchor="b">
            <a:normAutofit/>
          </a:bodyPr>
          <a:lstStyle/>
          <a:p>
            <a:r>
              <a:rPr lang="en-US" sz="5400"/>
              <a:t>Burndown chart</a:t>
            </a:r>
          </a:p>
        </p:txBody>
      </p:sp>
      <p:cxnSp>
        <p:nvCxnSpPr>
          <p:cNvPr id="14359" name="Straight Connector 14358">
            <a:extLst>
              <a:ext uri="{FF2B5EF4-FFF2-40B4-BE49-F238E27FC236}">
                <a16:creationId xmlns:a16="http://schemas.microsoft.com/office/drawing/2014/main" id="{B42E889C-BF1F-40B2-86C2-92153DB7E6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8034" y="0"/>
            <a:ext cx="6553966" cy="35426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361" name="Straight Connector 14360">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851108" y="4783369"/>
            <a:ext cx="5340893" cy="20746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363" name="Straight Connector 14362">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21640" y="0"/>
            <a:ext cx="1268175"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14338" name="Picture 2" descr="Output image">
            <a:extLst>
              <a:ext uri="{FF2B5EF4-FFF2-40B4-BE49-F238E27FC236}">
                <a16:creationId xmlns:a16="http://schemas.microsoft.com/office/drawing/2014/main" id="{18E4FB57-3EB6-A27E-006C-934BE933115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856516" y="1753649"/>
            <a:ext cx="5802084" cy="3350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7290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90670C-A835-BE13-5CE2-C8ED95CE5E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F663AF-D207-9B76-F4AB-2833D1EEA595}"/>
              </a:ext>
            </a:extLst>
          </p:cNvPr>
          <p:cNvSpPr>
            <a:spLocks noGrp="1"/>
          </p:cNvSpPr>
          <p:nvPr>
            <p:ph type="title"/>
          </p:nvPr>
        </p:nvSpPr>
        <p:spPr/>
        <p:txBody>
          <a:bodyPr/>
          <a:lstStyle/>
          <a:p>
            <a:r>
              <a:rPr lang="en-US" dirty="0"/>
              <a:t>Team Members </a:t>
            </a:r>
          </a:p>
        </p:txBody>
      </p:sp>
      <p:sp>
        <p:nvSpPr>
          <p:cNvPr id="9" name="TextBox 8">
            <a:extLst>
              <a:ext uri="{FF2B5EF4-FFF2-40B4-BE49-F238E27FC236}">
                <a16:creationId xmlns:a16="http://schemas.microsoft.com/office/drawing/2014/main" id="{DD772673-E3AD-5607-F98E-63C800C54112}"/>
              </a:ext>
            </a:extLst>
          </p:cNvPr>
          <p:cNvSpPr txBox="1"/>
          <p:nvPr/>
        </p:nvSpPr>
        <p:spPr>
          <a:xfrm>
            <a:off x="6901545" y="5092313"/>
            <a:ext cx="4470400" cy="369332"/>
          </a:xfrm>
          <a:prstGeom prst="rect">
            <a:avLst/>
          </a:prstGeom>
          <a:noFill/>
        </p:spPr>
        <p:txBody>
          <a:bodyPr wrap="square" rtlCol="0">
            <a:spAutoFit/>
          </a:bodyPr>
          <a:lstStyle/>
          <a:p>
            <a:r>
              <a:rPr lang="en-IN" dirty="0"/>
              <a:t>Sharan </a:t>
            </a:r>
            <a:r>
              <a:rPr lang="en-IN" dirty="0" err="1"/>
              <a:t>Jagini</a:t>
            </a:r>
            <a:r>
              <a:rPr lang="en-IN" dirty="0"/>
              <a:t> </a:t>
            </a:r>
            <a:r>
              <a:rPr lang="en-US" dirty="0"/>
              <a:t>– Backend Engineer and Tester</a:t>
            </a:r>
          </a:p>
        </p:txBody>
      </p:sp>
      <p:pic>
        <p:nvPicPr>
          <p:cNvPr id="3" name="Picture 2">
            <a:extLst>
              <a:ext uri="{FF2B5EF4-FFF2-40B4-BE49-F238E27FC236}">
                <a16:creationId xmlns:a16="http://schemas.microsoft.com/office/drawing/2014/main" id="{9750EEA4-5804-EDCD-DDDA-15E7EDDCD952}"/>
              </a:ext>
            </a:extLst>
          </p:cNvPr>
          <p:cNvPicPr>
            <a:picLocks noChangeAspect="1"/>
          </p:cNvPicPr>
          <p:nvPr/>
        </p:nvPicPr>
        <p:blipFill>
          <a:blip r:embed="rId2"/>
          <a:stretch>
            <a:fillRect/>
          </a:stretch>
        </p:blipFill>
        <p:spPr>
          <a:xfrm>
            <a:off x="7509665" y="1804566"/>
            <a:ext cx="2574135" cy="3178122"/>
          </a:xfrm>
          <a:prstGeom prst="rect">
            <a:avLst/>
          </a:prstGeom>
        </p:spPr>
      </p:pic>
      <p:sp>
        <p:nvSpPr>
          <p:cNvPr id="5" name="TextBox 4">
            <a:extLst>
              <a:ext uri="{FF2B5EF4-FFF2-40B4-BE49-F238E27FC236}">
                <a16:creationId xmlns:a16="http://schemas.microsoft.com/office/drawing/2014/main" id="{BB64F5C7-73AA-9640-8079-E57556CD7817}"/>
              </a:ext>
            </a:extLst>
          </p:cNvPr>
          <p:cNvSpPr txBox="1"/>
          <p:nvPr/>
        </p:nvSpPr>
        <p:spPr>
          <a:xfrm>
            <a:off x="1143000" y="5092313"/>
            <a:ext cx="4470400" cy="369332"/>
          </a:xfrm>
          <a:prstGeom prst="rect">
            <a:avLst/>
          </a:prstGeom>
          <a:noFill/>
        </p:spPr>
        <p:txBody>
          <a:bodyPr wrap="square" rtlCol="0">
            <a:spAutoFit/>
          </a:bodyPr>
          <a:lstStyle/>
          <a:p>
            <a:r>
              <a:rPr lang="en-IN" dirty="0" err="1"/>
              <a:t>Afrida</a:t>
            </a:r>
            <a:r>
              <a:rPr lang="en-IN" dirty="0"/>
              <a:t> </a:t>
            </a:r>
            <a:r>
              <a:rPr lang="en-IN" dirty="0" err="1"/>
              <a:t>Mehanaz</a:t>
            </a:r>
            <a:r>
              <a:rPr lang="en-IN" dirty="0"/>
              <a:t> Shaik</a:t>
            </a:r>
            <a:r>
              <a:rPr lang="en-US" dirty="0"/>
              <a:t>– Machine Learning Engineer</a:t>
            </a:r>
          </a:p>
        </p:txBody>
      </p:sp>
      <p:pic>
        <p:nvPicPr>
          <p:cNvPr id="6" name="Picture 5">
            <a:extLst>
              <a:ext uri="{FF2B5EF4-FFF2-40B4-BE49-F238E27FC236}">
                <a16:creationId xmlns:a16="http://schemas.microsoft.com/office/drawing/2014/main" id="{01BBF17A-DED9-4DF5-CF04-4A52C0E71217}"/>
              </a:ext>
            </a:extLst>
          </p:cNvPr>
          <p:cNvPicPr>
            <a:picLocks noChangeAspect="1"/>
          </p:cNvPicPr>
          <p:nvPr/>
        </p:nvPicPr>
        <p:blipFill>
          <a:blip r:embed="rId3"/>
          <a:stretch>
            <a:fillRect/>
          </a:stretch>
        </p:blipFill>
        <p:spPr>
          <a:xfrm>
            <a:off x="1668636" y="1699002"/>
            <a:ext cx="2368550" cy="3158067"/>
          </a:xfrm>
          <a:prstGeom prst="rect">
            <a:avLst/>
          </a:prstGeom>
        </p:spPr>
      </p:pic>
    </p:spTree>
    <p:extLst>
      <p:ext uri="{BB962C8B-B14F-4D97-AF65-F5344CB8AC3E}">
        <p14:creationId xmlns:p14="http://schemas.microsoft.com/office/powerpoint/2010/main" val="1763458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F430E9F-3B61-4A75-9A34-1EF839CC7C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5A93CC3-99AA-471D-9142-5BD2235D6A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3"/>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5D5A1EFF-2E6F-4210-A283-AF9BE5B07C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4C9A7BB-4074-4704-B5B6-B526355DFE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78117" y="0"/>
            <a:ext cx="340591"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D5622E3-2C65-496F-9C3F-CBEE21924A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1299548"/>
            <a:ext cx="1769035" cy="69557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4ED111D-3746-4B9C-AEE8-7AB8346701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1171094"/>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5AE1D3C-1EF9-4A89-B613-EE7B789102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968704" y="0"/>
            <a:ext cx="2147217" cy="199511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1874B3D-F886-476B-6C64-792B79A1A47C}"/>
              </a:ext>
            </a:extLst>
          </p:cNvPr>
          <p:cNvSpPr>
            <a:spLocks noGrp="1"/>
          </p:cNvSpPr>
          <p:nvPr>
            <p:ph type="title"/>
          </p:nvPr>
        </p:nvSpPr>
        <p:spPr>
          <a:xfrm>
            <a:off x="1129553" y="497395"/>
            <a:ext cx="10064376" cy="1229756"/>
          </a:xfrm>
        </p:spPr>
        <p:txBody>
          <a:bodyPr>
            <a:normAutofit/>
          </a:bodyPr>
          <a:lstStyle/>
          <a:p>
            <a:r>
              <a:rPr lang="en-IN" sz="3400" b="1" dirty="0"/>
              <a:t>Completed/Committed Ratio - Sprint 1</a:t>
            </a:r>
            <a:br>
              <a:rPr lang="en-IN" sz="3400" dirty="0"/>
            </a:br>
            <a:endParaRPr lang="en-US" sz="3400" dirty="0"/>
          </a:p>
        </p:txBody>
      </p:sp>
      <p:cxnSp>
        <p:nvCxnSpPr>
          <p:cNvPr id="23" name="Straight Connector 22">
            <a:extLst>
              <a:ext uri="{FF2B5EF4-FFF2-40B4-BE49-F238E27FC236}">
                <a16:creationId xmlns:a16="http://schemas.microsoft.com/office/drawing/2014/main" id="{6DE80A3F-530A-4181-887F-9AAF6DCBFC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94353" y="-14436"/>
            <a:ext cx="239059"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B9D3E071-E9A8-00E5-1D25-27530ACF71AA}"/>
              </a:ext>
            </a:extLst>
          </p:cNvPr>
          <p:cNvGraphicFramePr>
            <a:graphicFrameLocks noGrp="1"/>
          </p:cNvGraphicFramePr>
          <p:nvPr>
            <p:ph idx="1"/>
            <p:extLst>
              <p:ext uri="{D42A27DB-BD31-4B8C-83A1-F6EECF244321}">
                <p14:modId xmlns:p14="http://schemas.microsoft.com/office/powerpoint/2010/main" val="2739668446"/>
              </p:ext>
            </p:extLst>
          </p:nvPr>
        </p:nvGraphicFramePr>
        <p:xfrm>
          <a:off x="818708" y="2552700"/>
          <a:ext cx="10712302" cy="35031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13340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C3D017-CB37-7DDC-DDF0-D1C97AE2800D}"/>
              </a:ext>
            </a:extLst>
          </p:cNvPr>
          <p:cNvSpPr>
            <a:spLocks noGrp="1"/>
          </p:cNvSpPr>
          <p:nvPr>
            <p:ph type="title"/>
          </p:nvPr>
        </p:nvSpPr>
        <p:spPr>
          <a:xfrm>
            <a:off x="1015488" y="533400"/>
            <a:ext cx="4493885" cy="3614271"/>
          </a:xfrm>
        </p:spPr>
        <p:txBody>
          <a:bodyPr vert="horz" lIns="91440" tIns="45720" rIns="91440" bIns="45720" rtlCol="0" anchor="b">
            <a:normAutofit/>
          </a:bodyPr>
          <a:lstStyle/>
          <a:p>
            <a:r>
              <a:rPr lang="en-US" sz="2200" b="1"/>
              <a:t>Completed/Committed Ratio - Sprint 1</a:t>
            </a:r>
            <a:br>
              <a:rPr lang="en-US" sz="2200"/>
            </a:br>
            <a:endParaRPr lang="en-US" sz="2200"/>
          </a:p>
        </p:txBody>
      </p:sp>
      <p:cxnSp>
        <p:nvCxnSpPr>
          <p:cNvPr id="25" name="Straight Connector 24">
            <a:extLst>
              <a:ext uri="{FF2B5EF4-FFF2-40B4-BE49-F238E27FC236}">
                <a16:creationId xmlns:a16="http://schemas.microsoft.com/office/drawing/2014/main" id="{B42E889C-BF1F-40B2-86C2-92153DB7E6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8034" y="0"/>
            <a:ext cx="6553966" cy="35426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851108" y="4783369"/>
            <a:ext cx="5340893" cy="20746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21640" y="0"/>
            <a:ext cx="1268175"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Picture 2" descr="Output image">
            <a:extLst>
              <a:ext uri="{FF2B5EF4-FFF2-40B4-BE49-F238E27FC236}">
                <a16:creationId xmlns:a16="http://schemas.microsoft.com/office/drawing/2014/main" id="{99F12A18-CF0A-D8BC-BC2B-27167CE3965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856516" y="1644860"/>
            <a:ext cx="5802084" cy="3568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5425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FBDFB-A3DE-2A8D-A5BE-FEF86CDAB154}"/>
              </a:ext>
            </a:extLst>
          </p:cNvPr>
          <p:cNvSpPr>
            <a:spLocks noGrp="1"/>
          </p:cNvSpPr>
          <p:nvPr>
            <p:ph type="title"/>
          </p:nvPr>
        </p:nvSpPr>
        <p:spPr/>
        <p:txBody>
          <a:bodyPr/>
          <a:lstStyle/>
          <a:p>
            <a:r>
              <a:rPr lang="en-US" dirty="0"/>
              <a:t>retrospective</a:t>
            </a:r>
          </a:p>
        </p:txBody>
      </p:sp>
      <p:sp>
        <p:nvSpPr>
          <p:cNvPr id="4" name="Content Placeholder 3">
            <a:extLst>
              <a:ext uri="{FF2B5EF4-FFF2-40B4-BE49-F238E27FC236}">
                <a16:creationId xmlns:a16="http://schemas.microsoft.com/office/drawing/2014/main" id="{691C60E2-04BC-AAC4-D795-B76CB11D20E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155647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1C463-6970-100E-9714-E1B427180B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A41CEC-5439-587D-47E5-035FF913FA8F}"/>
              </a:ext>
            </a:extLst>
          </p:cNvPr>
          <p:cNvSpPr>
            <a:spLocks noGrp="1"/>
          </p:cNvSpPr>
          <p:nvPr>
            <p:ph type="title"/>
          </p:nvPr>
        </p:nvSpPr>
        <p:spPr>
          <a:xfrm>
            <a:off x="960349" y="541964"/>
            <a:ext cx="9562745" cy="1105861"/>
          </a:xfrm>
        </p:spPr>
        <p:txBody>
          <a:bodyPr vert="horz" lIns="91440" tIns="45720" rIns="91440" bIns="45720" rtlCol="0" anchor="b">
            <a:normAutofit/>
          </a:bodyPr>
          <a:lstStyle/>
          <a:p>
            <a:r>
              <a:rPr lang="en-US" sz="5400" dirty="0"/>
              <a:t>Sprint 2 Planning</a:t>
            </a:r>
          </a:p>
        </p:txBody>
      </p:sp>
      <p:graphicFrame>
        <p:nvGraphicFramePr>
          <p:cNvPr id="4" name="Content Placeholder 3">
            <a:extLst>
              <a:ext uri="{FF2B5EF4-FFF2-40B4-BE49-F238E27FC236}">
                <a16:creationId xmlns:a16="http://schemas.microsoft.com/office/drawing/2014/main" id="{AFA27C77-C9FC-91C9-E5D9-57BDAAE50A9D}"/>
              </a:ext>
            </a:extLst>
          </p:cNvPr>
          <p:cNvGraphicFramePr>
            <a:graphicFrameLocks noGrp="1"/>
          </p:cNvGraphicFramePr>
          <p:nvPr>
            <p:ph idx="1"/>
            <p:extLst>
              <p:ext uri="{D42A27DB-BD31-4B8C-83A1-F6EECF244321}">
                <p14:modId xmlns:p14="http://schemas.microsoft.com/office/powerpoint/2010/main" val="989082630"/>
              </p:ext>
            </p:extLst>
          </p:nvPr>
        </p:nvGraphicFramePr>
        <p:xfrm>
          <a:off x="494676" y="1759296"/>
          <a:ext cx="10922625" cy="4696918"/>
        </p:xfrm>
        <a:graphic>
          <a:graphicData uri="http://schemas.openxmlformats.org/drawingml/2006/table">
            <a:tbl>
              <a:tblPr>
                <a:tableStyleId>{2D5ABB26-0587-4C30-8999-92F81FD0307C}</a:tableStyleId>
              </a:tblPr>
              <a:tblGrid>
                <a:gridCol w="853354">
                  <a:extLst>
                    <a:ext uri="{9D8B030D-6E8A-4147-A177-3AD203B41FA5}">
                      <a16:colId xmlns:a16="http://schemas.microsoft.com/office/drawing/2014/main" val="3438264420"/>
                    </a:ext>
                  </a:extLst>
                </a:gridCol>
                <a:gridCol w="2184524">
                  <a:extLst>
                    <a:ext uri="{9D8B030D-6E8A-4147-A177-3AD203B41FA5}">
                      <a16:colId xmlns:a16="http://schemas.microsoft.com/office/drawing/2014/main" val="2666420877"/>
                    </a:ext>
                  </a:extLst>
                </a:gridCol>
                <a:gridCol w="3151375">
                  <a:extLst>
                    <a:ext uri="{9D8B030D-6E8A-4147-A177-3AD203B41FA5}">
                      <a16:colId xmlns:a16="http://schemas.microsoft.com/office/drawing/2014/main" val="3497988572"/>
                    </a:ext>
                  </a:extLst>
                </a:gridCol>
                <a:gridCol w="3753908">
                  <a:extLst>
                    <a:ext uri="{9D8B030D-6E8A-4147-A177-3AD203B41FA5}">
                      <a16:colId xmlns:a16="http://schemas.microsoft.com/office/drawing/2014/main" val="3433478612"/>
                    </a:ext>
                  </a:extLst>
                </a:gridCol>
                <a:gridCol w="979464">
                  <a:extLst>
                    <a:ext uri="{9D8B030D-6E8A-4147-A177-3AD203B41FA5}">
                      <a16:colId xmlns:a16="http://schemas.microsoft.com/office/drawing/2014/main" val="4252142560"/>
                    </a:ext>
                  </a:extLst>
                </a:gridCol>
              </a:tblGrid>
              <a:tr h="322558">
                <a:tc>
                  <a:txBody>
                    <a:bodyPr/>
                    <a:lstStyle/>
                    <a:p>
                      <a:pPr algn="ctr" rtl="0" fontAlgn="b">
                        <a:buNone/>
                      </a:pPr>
                      <a:r>
                        <a:rPr lang="en-IN" sz="1200" b="1" u="none" strike="noStrike" dirty="0">
                          <a:effectLst/>
                        </a:rPr>
                        <a:t>Story ID</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buNone/>
                      </a:pPr>
                      <a:r>
                        <a:rPr lang="en-IN" sz="1200" b="1" u="none" strike="noStrike" dirty="0">
                          <a:effectLst/>
                        </a:rPr>
                        <a:t>Feature</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buNone/>
                      </a:pPr>
                      <a:r>
                        <a:rPr lang="en-IN" sz="1200" b="1" u="none" strike="noStrike" dirty="0">
                          <a:effectLst/>
                        </a:rPr>
                        <a:t>User Story</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buNone/>
                      </a:pPr>
                      <a:r>
                        <a:rPr lang="en-IN" sz="1200" b="1" u="none" strike="noStrike" dirty="0">
                          <a:effectLst/>
                        </a:rPr>
                        <a:t>Acceptance Criteria</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buNone/>
                      </a:pPr>
                      <a:r>
                        <a:rPr lang="en-IN" sz="1200" b="1" u="none" strike="noStrike" dirty="0">
                          <a:effectLst/>
                        </a:rPr>
                        <a:t>Story Points</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0369357"/>
                  </a:ext>
                </a:extLst>
              </a:tr>
              <a:tr h="1032341">
                <a:tc>
                  <a:txBody>
                    <a:bodyPr/>
                    <a:lstStyle/>
                    <a:p>
                      <a:pPr rtl="0" fontAlgn="b"/>
                      <a:r>
                        <a:rPr lang="en-IN" sz="1200" dirty="0">
                          <a:effectLst/>
                        </a:rPr>
                        <a:t>US4</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200" dirty="0">
                          <a:effectLst/>
                        </a:rPr>
                        <a:t>User Registration</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IN" sz="1200" dirty="0">
                          <a:effectLst/>
                        </a:rPr>
                        <a:t>Aarav Sharma wants to register with his email and password, So that he can access the </a:t>
                      </a:r>
                      <a:r>
                        <a:rPr lang="en-IN" sz="1200" dirty="0" err="1">
                          <a:effectLst/>
                        </a:rPr>
                        <a:t>InvestIQ</a:t>
                      </a:r>
                      <a:r>
                        <a:rPr lang="en-IN" sz="1200" dirty="0">
                          <a:effectLst/>
                        </a:rPr>
                        <a:t> platform.</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rtl="0" fontAlgn="b">
                        <a:buAutoNum type="arabicPeriod"/>
                      </a:pPr>
                      <a:r>
                        <a:rPr lang="en-IN" sz="1200" dirty="0">
                          <a:effectLst/>
                        </a:rPr>
                        <a:t>Aarav can enter email and password on a registration form. </a:t>
                      </a:r>
                    </a:p>
                    <a:p>
                      <a:pPr marL="228600" indent="-228600" rtl="0" fontAlgn="b">
                        <a:buAutoNum type="arabicPeriod"/>
                      </a:pPr>
                      <a:r>
                        <a:rPr lang="en-IN" sz="1200" dirty="0">
                          <a:effectLst/>
                        </a:rPr>
                        <a:t> System validates email format and ensures password is at least 8 characters. </a:t>
                      </a:r>
                    </a:p>
                    <a:p>
                      <a:pPr marL="228600" indent="-228600" rtl="0" fontAlgn="b">
                        <a:buAutoNum type="arabicPeriod"/>
                      </a:pPr>
                      <a:r>
                        <a:rPr lang="en-IN" sz="1200" dirty="0">
                          <a:effectLst/>
                        </a:rPr>
                        <a:t>Upon successful registration, Aarav is redirected to login page. 4. Error messages shown if email is in use or inputs are invalid.</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IN" sz="1200">
                          <a:effectLst/>
                        </a:rPr>
                        <a:t>3</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850624"/>
                  </a:ext>
                </a:extLst>
              </a:tr>
              <a:tr h="1174298">
                <a:tc>
                  <a:txBody>
                    <a:bodyPr/>
                    <a:lstStyle/>
                    <a:p>
                      <a:pPr rtl="0" fontAlgn="b"/>
                      <a:r>
                        <a:rPr lang="en-IN" sz="1200">
                          <a:effectLst/>
                        </a:rPr>
                        <a:t>US5</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200" dirty="0">
                          <a:effectLst/>
                        </a:rPr>
                        <a:t>User Login</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IN" sz="1200" dirty="0">
                          <a:effectLst/>
                        </a:rPr>
                        <a:t>Aarav Sharma wants to log in with his email and password, So that he can access his dashboard.</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rtl="0" fontAlgn="b">
                        <a:buAutoNum type="arabicPeriod"/>
                      </a:pPr>
                      <a:r>
                        <a:rPr lang="en-IN" sz="1200" dirty="0">
                          <a:effectLst/>
                        </a:rPr>
                        <a:t>Aarav can enter email and password on a login form. </a:t>
                      </a:r>
                    </a:p>
                    <a:p>
                      <a:pPr marL="228600" indent="-228600" rtl="0" fontAlgn="b">
                        <a:buAutoNum type="arabicPeriod"/>
                      </a:pPr>
                      <a:r>
                        <a:rPr lang="en-IN" sz="1200" dirty="0">
                          <a:effectLst/>
                        </a:rPr>
                        <a:t>System validates credentials and logs Aarav in if correct.</a:t>
                      </a:r>
                    </a:p>
                    <a:p>
                      <a:pPr marL="228600" indent="-228600" rtl="0" fontAlgn="b">
                        <a:buAutoNum type="arabicPeriod"/>
                      </a:pPr>
                      <a:r>
                        <a:rPr lang="en-IN" sz="1200" dirty="0">
                          <a:effectLst/>
                        </a:rPr>
                        <a:t> Aarav is redirected to the dashboard upon successful login. </a:t>
                      </a:r>
                    </a:p>
                    <a:p>
                      <a:pPr marL="228600" indent="-228600" rtl="0" fontAlgn="b">
                        <a:buAutoNum type="arabicPeriod"/>
                      </a:pPr>
                      <a:r>
                        <a:rPr lang="en-IN" sz="1200" dirty="0">
                          <a:effectLst/>
                        </a:rPr>
                        <a:t>Error message shown if credentials are incorrect.</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IN" sz="1200" dirty="0">
                          <a:effectLst/>
                        </a:rPr>
                        <a:t>2</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7893560"/>
                  </a:ext>
                </a:extLst>
              </a:tr>
              <a:tr h="1032341">
                <a:tc>
                  <a:txBody>
                    <a:bodyPr/>
                    <a:lstStyle/>
                    <a:p>
                      <a:pPr rtl="0" fontAlgn="b"/>
                      <a:r>
                        <a:rPr lang="en-IN" sz="1200">
                          <a:effectLst/>
                        </a:rPr>
                        <a:t>US6</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200" dirty="0">
                          <a:effectLst/>
                        </a:rPr>
                        <a:t>Save Profile Data</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IN" sz="1200">
                          <a:effectLst/>
                        </a:rPr>
                        <a:t>Aarav Sharma wants to save his profile data, So that the system can use it for recommendations.</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rtl="0" fontAlgn="b">
                        <a:buAutoNum type="arabicPeriod"/>
                      </a:pPr>
                      <a:r>
                        <a:rPr lang="en-IN" sz="1200" dirty="0">
                          <a:effectLst/>
                        </a:rPr>
                        <a:t>Profile form (built in Sprint 1) now saves data to the backend. </a:t>
                      </a:r>
                    </a:p>
                    <a:p>
                      <a:pPr marL="228600" indent="-228600" rtl="0" fontAlgn="b">
                        <a:buAutoNum type="arabicPeriod"/>
                      </a:pPr>
                      <a:r>
                        <a:rPr lang="en-IN" sz="1200" dirty="0">
                          <a:effectLst/>
                        </a:rPr>
                        <a:t>Aarav can edit and update his profile. </a:t>
                      </a:r>
                    </a:p>
                    <a:p>
                      <a:pPr marL="228600" indent="-228600" rtl="0" fontAlgn="b">
                        <a:buAutoNum type="arabicPeriod"/>
                      </a:pPr>
                      <a:r>
                        <a:rPr lang="en-IN" sz="1200" dirty="0">
                          <a:effectLst/>
                        </a:rPr>
                        <a:t>Confirmation message shown after saving.</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IN" sz="1200" dirty="0">
                          <a:effectLst/>
                        </a:rPr>
                        <a:t>3</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4210409"/>
                  </a:ext>
                </a:extLst>
              </a:tr>
              <a:tr h="1032341">
                <a:tc>
                  <a:txBody>
                    <a:bodyPr/>
                    <a:lstStyle/>
                    <a:p>
                      <a:pPr rtl="0" fontAlgn="b"/>
                      <a:r>
                        <a:rPr lang="en-IN" sz="1200">
                          <a:effectLst/>
                        </a:rPr>
                        <a:t>TS2</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200" dirty="0">
                          <a:effectLst/>
                        </a:rPr>
                        <a:t>Backend API Integration</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IN" sz="1200" b="0" u="none" strike="noStrike" dirty="0">
                          <a:effectLst/>
                        </a:rPr>
                        <a:t>As a developer </a:t>
                      </a:r>
                      <a:r>
                        <a:rPr lang="en-IN" sz="1200" dirty="0">
                          <a:effectLst/>
                        </a:rPr>
                        <a:t>needs to integrate a free API (e.g., Yahoo Finance) to fetch historical stock data, So that the team can use it for recommendations.</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rtl="0" fontAlgn="b">
                        <a:buAutoNum type="arabicPeriod"/>
                      </a:pPr>
                      <a:r>
                        <a:rPr lang="en-IN" sz="1200" dirty="0">
                          <a:effectLst/>
                        </a:rPr>
                        <a:t>Backend fetches historical stock data for 5 sample stocks (e.g., AAPL, GOOGL). </a:t>
                      </a:r>
                    </a:p>
                    <a:p>
                      <a:pPr marL="228600" indent="-228600" rtl="0" fontAlgn="b">
                        <a:buAutoNum type="arabicPeriod"/>
                      </a:pPr>
                      <a:r>
                        <a:rPr lang="en-IN" sz="1200" dirty="0">
                          <a:effectLst/>
                        </a:rPr>
                        <a:t>Data includes 30 days of historical prices and trends. </a:t>
                      </a:r>
                    </a:p>
                    <a:p>
                      <a:pPr marL="228600" indent="-228600" rtl="0" fontAlgn="b">
                        <a:buAutoNum type="arabicPeriod"/>
                      </a:pPr>
                      <a:r>
                        <a:rPr lang="en-IN" sz="1200" dirty="0">
                          <a:effectLst/>
                        </a:rPr>
                        <a:t>Data is cached in the database. </a:t>
                      </a:r>
                    </a:p>
                    <a:p>
                      <a:pPr marL="228600" indent="-228600" rtl="0" fontAlgn="b">
                        <a:buAutoNum type="arabicPeriod"/>
                      </a:pPr>
                      <a:r>
                        <a:rPr lang="en-IN" sz="1200" dirty="0">
                          <a:effectLst/>
                        </a:rPr>
                        <a:t>Error handling for API failures.</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IN" sz="1200" dirty="0">
                          <a:effectLst/>
                        </a:rPr>
                        <a:t>5</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4222065"/>
                  </a:ext>
                </a:extLst>
              </a:tr>
            </a:tbl>
          </a:graphicData>
        </a:graphic>
      </p:graphicFrame>
    </p:spTree>
    <p:extLst>
      <p:ext uri="{BB962C8B-B14F-4D97-AF65-F5344CB8AC3E}">
        <p14:creationId xmlns:p14="http://schemas.microsoft.com/office/powerpoint/2010/main" val="1590643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70954-CD08-639E-1735-1FB02DF771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83F684-8EA5-DEB5-CF61-40D06A7F3B4A}"/>
              </a:ext>
            </a:extLst>
          </p:cNvPr>
          <p:cNvSpPr>
            <a:spLocks noGrp="1"/>
          </p:cNvSpPr>
          <p:nvPr>
            <p:ph type="title"/>
          </p:nvPr>
        </p:nvSpPr>
        <p:spPr>
          <a:xfrm>
            <a:off x="960349" y="541964"/>
            <a:ext cx="9562745" cy="1105861"/>
          </a:xfrm>
        </p:spPr>
        <p:txBody>
          <a:bodyPr vert="horz" lIns="91440" tIns="45720" rIns="91440" bIns="45720" rtlCol="0" anchor="b">
            <a:normAutofit/>
          </a:bodyPr>
          <a:lstStyle/>
          <a:p>
            <a:r>
              <a:rPr lang="en-US" sz="5400" dirty="0"/>
              <a:t>Sprint 2 Planning</a:t>
            </a:r>
          </a:p>
        </p:txBody>
      </p:sp>
      <p:graphicFrame>
        <p:nvGraphicFramePr>
          <p:cNvPr id="4" name="Content Placeholder 3">
            <a:extLst>
              <a:ext uri="{FF2B5EF4-FFF2-40B4-BE49-F238E27FC236}">
                <a16:creationId xmlns:a16="http://schemas.microsoft.com/office/drawing/2014/main" id="{E5063091-B531-FAB6-C2CF-602DDF9FFD50}"/>
              </a:ext>
            </a:extLst>
          </p:cNvPr>
          <p:cNvGraphicFramePr>
            <a:graphicFrameLocks noGrp="1"/>
          </p:cNvGraphicFramePr>
          <p:nvPr>
            <p:ph idx="1"/>
            <p:extLst>
              <p:ext uri="{D42A27DB-BD31-4B8C-83A1-F6EECF244321}">
                <p14:modId xmlns:p14="http://schemas.microsoft.com/office/powerpoint/2010/main" val="3329056146"/>
              </p:ext>
            </p:extLst>
          </p:nvPr>
        </p:nvGraphicFramePr>
        <p:xfrm>
          <a:off x="494676" y="1759296"/>
          <a:ext cx="10935325" cy="1354899"/>
        </p:xfrm>
        <a:graphic>
          <a:graphicData uri="http://schemas.openxmlformats.org/drawingml/2006/table">
            <a:tbl>
              <a:tblPr>
                <a:tableStyleId>{2D5ABB26-0587-4C30-8999-92F81FD0307C}</a:tableStyleId>
              </a:tblPr>
              <a:tblGrid>
                <a:gridCol w="854346">
                  <a:extLst>
                    <a:ext uri="{9D8B030D-6E8A-4147-A177-3AD203B41FA5}">
                      <a16:colId xmlns:a16="http://schemas.microsoft.com/office/drawing/2014/main" val="3438264420"/>
                    </a:ext>
                  </a:extLst>
                </a:gridCol>
                <a:gridCol w="2187064">
                  <a:extLst>
                    <a:ext uri="{9D8B030D-6E8A-4147-A177-3AD203B41FA5}">
                      <a16:colId xmlns:a16="http://schemas.microsoft.com/office/drawing/2014/main" val="2666420877"/>
                    </a:ext>
                  </a:extLst>
                </a:gridCol>
                <a:gridCol w="3155040">
                  <a:extLst>
                    <a:ext uri="{9D8B030D-6E8A-4147-A177-3AD203B41FA5}">
                      <a16:colId xmlns:a16="http://schemas.microsoft.com/office/drawing/2014/main" val="3497988572"/>
                    </a:ext>
                  </a:extLst>
                </a:gridCol>
                <a:gridCol w="3758272">
                  <a:extLst>
                    <a:ext uri="{9D8B030D-6E8A-4147-A177-3AD203B41FA5}">
                      <a16:colId xmlns:a16="http://schemas.microsoft.com/office/drawing/2014/main" val="3433478612"/>
                    </a:ext>
                  </a:extLst>
                </a:gridCol>
                <a:gridCol w="980603">
                  <a:extLst>
                    <a:ext uri="{9D8B030D-6E8A-4147-A177-3AD203B41FA5}">
                      <a16:colId xmlns:a16="http://schemas.microsoft.com/office/drawing/2014/main" val="4252142560"/>
                    </a:ext>
                  </a:extLst>
                </a:gridCol>
              </a:tblGrid>
              <a:tr h="322558">
                <a:tc>
                  <a:txBody>
                    <a:bodyPr/>
                    <a:lstStyle/>
                    <a:p>
                      <a:pPr algn="ctr" rtl="0" fontAlgn="b">
                        <a:buNone/>
                      </a:pPr>
                      <a:r>
                        <a:rPr lang="en-IN" sz="1200" b="1" u="none" strike="noStrike" dirty="0">
                          <a:effectLst/>
                        </a:rPr>
                        <a:t>Story ID</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buNone/>
                      </a:pPr>
                      <a:r>
                        <a:rPr lang="en-IN" sz="1200" b="1" u="none" strike="noStrike" dirty="0">
                          <a:effectLst/>
                        </a:rPr>
                        <a:t>Feature</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buNone/>
                      </a:pPr>
                      <a:r>
                        <a:rPr lang="en-IN" sz="1200" b="1" u="none" strike="noStrike" dirty="0">
                          <a:effectLst/>
                        </a:rPr>
                        <a:t>User Story</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buNone/>
                      </a:pPr>
                      <a:r>
                        <a:rPr lang="en-IN" sz="1200" b="1" u="none" strike="noStrike" dirty="0">
                          <a:effectLst/>
                        </a:rPr>
                        <a:t>Acceptance Criteria</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buNone/>
                      </a:pPr>
                      <a:r>
                        <a:rPr lang="en-IN" sz="1200" b="1" u="none" strike="noStrike" dirty="0">
                          <a:effectLst/>
                        </a:rPr>
                        <a:t>Story Points</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0369357"/>
                  </a:ext>
                </a:extLst>
              </a:tr>
              <a:tr h="1032341">
                <a:tc>
                  <a:txBody>
                    <a:bodyPr/>
                    <a:lstStyle/>
                    <a:p>
                      <a:pPr rtl="0" fontAlgn="b"/>
                      <a:r>
                        <a:rPr lang="en-IN" sz="1200" dirty="0">
                          <a:effectLst/>
                        </a:rPr>
                        <a:t>TS3</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200" dirty="0">
                          <a:effectLst/>
                        </a:rPr>
                        <a:t>Database Schema Setup</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IN" sz="1200" dirty="0">
                          <a:effectLst/>
                        </a:rPr>
                        <a:t>Sanjana Reddy needs to create a database schema for users, profiles, and historical data, So that the team can store and retrieve data.</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rtl="0" fontAlgn="b">
                        <a:buAutoNum type="arabicPeriod"/>
                      </a:pPr>
                      <a:r>
                        <a:rPr lang="en-IN" sz="1200" dirty="0">
                          <a:effectLst/>
                        </a:rPr>
                        <a:t>Schema includes tables for Users, Profiles, and </a:t>
                      </a:r>
                      <a:r>
                        <a:rPr lang="en-IN" sz="1200" dirty="0" err="1">
                          <a:effectLst/>
                        </a:rPr>
                        <a:t>HistoricalData</a:t>
                      </a:r>
                      <a:r>
                        <a:rPr lang="en-IN" sz="1200" dirty="0">
                          <a:effectLst/>
                        </a:rPr>
                        <a:t>. </a:t>
                      </a:r>
                    </a:p>
                    <a:p>
                      <a:pPr marL="228600" indent="-228600" rtl="0" fontAlgn="b">
                        <a:buAutoNum type="arabicPeriod"/>
                      </a:pPr>
                      <a:r>
                        <a:rPr lang="en-IN" sz="1200" dirty="0">
                          <a:effectLst/>
                        </a:rPr>
                        <a:t>Database uses a free solution (e.g., SQLite). </a:t>
                      </a:r>
                    </a:p>
                    <a:p>
                      <a:pPr marL="228600" indent="-228600" rtl="0" fontAlgn="b">
                        <a:buAutoNum type="arabicPeriod"/>
                      </a:pPr>
                      <a:r>
                        <a:rPr lang="en-IN" sz="1200" dirty="0">
                          <a:effectLst/>
                        </a:rPr>
                        <a:t>Basic CRUD operations implemented for user and profile data.</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IN" sz="1200" dirty="0">
                          <a:effectLst/>
                        </a:rPr>
                        <a:t>3</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850624"/>
                  </a:ext>
                </a:extLst>
              </a:tr>
            </a:tbl>
          </a:graphicData>
        </a:graphic>
      </p:graphicFrame>
    </p:spTree>
    <p:extLst>
      <p:ext uri="{BB962C8B-B14F-4D97-AF65-F5344CB8AC3E}">
        <p14:creationId xmlns:p14="http://schemas.microsoft.com/office/powerpoint/2010/main" val="35162485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ECAFF-0D5E-EE40-B446-0ECEA85BDDA6}"/>
              </a:ext>
            </a:extLst>
          </p:cNvPr>
          <p:cNvSpPr>
            <a:spLocks noGrp="1"/>
          </p:cNvSpPr>
          <p:nvPr>
            <p:ph type="title"/>
          </p:nvPr>
        </p:nvSpPr>
        <p:spPr/>
        <p:txBody>
          <a:bodyPr/>
          <a:lstStyle/>
          <a:p>
            <a:r>
              <a:rPr lang="en-US" dirty="0"/>
              <a:t>Screenshots</a:t>
            </a:r>
          </a:p>
        </p:txBody>
      </p:sp>
      <p:sp>
        <p:nvSpPr>
          <p:cNvPr id="3" name="Content Placeholder 2">
            <a:extLst>
              <a:ext uri="{FF2B5EF4-FFF2-40B4-BE49-F238E27FC236}">
                <a16:creationId xmlns:a16="http://schemas.microsoft.com/office/drawing/2014/main" id="{A1A4B1BB-89BF-DAB2-6BB7-6C84E86B2E7F}"/>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3068298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1775E6C-9FE7-4AE4-ABE7-2568D95DE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23">
            <a:extLst>
              <a:ext uri="{FF2B5EF4-FFF2-40B4-BE49-F238E27FC236}">
                <a16:creationId xmlns:a16="http://schemas.microsoft.com/office/drawing/2014/main" id="{8CECB99A-E2AB-482F-A307-487955310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50"/>
            <a:ext cx="5676966" cy="6869953"/>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0885" h="6869951">
                <a:moveTo>
                  <a:pt x="1754909" y="0"/>
                </a:moveTo>
                <a:lnTo>
                  <a:pt x="6430885" y="11953"/>
                </a:lnTo>
                <a:lnTo>
                  <a:pt x="6430885" y="6869951"/>
                </a:lnTo>
                <a:lnTo>
                  <a:pt x="0" y="6869951"/>
                </a:lnTo>
                <a:lnTo>
                  <a:pt x="1754909"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54A01A0-A1E2-CF7B-F59D-5C4E66753C67}"/>
              </a:ext>
            </a:extLst>
          </p:cNvPr>
          <p:cNvSpPr>
            <a:spLocks noGrp="1"/>
          </p:cNvSpPr>
          <p:nvPr>
            <p:ph type="title"/>
          </p:nvPr>
        </p:nvSpPr>
        <p:spPr>
          <a:xfrm>
            <a:off x="883920" y="800849"/>
            <a:ext cx="4065767" cy="3510553"/>
          </a:xfrm>
        </p:spPr>
        <p:txBody>
          <a:bodyPr anchor="t">
            <a:normAutofit/>
          </a:bodyPr>
          <a:lstStyle/>
          <a:p>
            <a:r>
              <a:rPr lang="en-US" dirty="0"/>
              <a:t>Wiki page link</a:t>
            </a:r>
          </a:p>
        </p:txBody>
      </p:sp>
      <p:sp>
        <p:nvSpPr>
          <p:cNvPr id="3" name="Content Placeholder 2">
            <a:extLst>
              <a:ext uri="{FF2B5EF4-FFF2-40B4-BE49-F238E27FC236}">
                <a16:creationId xmlns:a16="http://schemas.microsoft.com/office/drawing/2014/main" id="{1931086A-C217-94DA-23A5-F7675281C26E}"/>
              </a:ext>
            </a:extLst>
          </p:cNvPr>
          <p:cNvSpPr>
            <a:spLocks noGrp="1"/>
          </p:cNvSpPr>
          <p:nvPr>
            <p:ph idx="1"/>
          </p:nvPr>
        </p:nvSpPr>
        <p:spPr>
          <a:xfrm>
            <a:off x="5895753" y="533400"/>
            <a:ext cx="5458046" cy="5791200"/>
          </a:xfrm>
        </p:spPr>
        <p:txBody>
          <a:bodyPr anchor="ctr">
            <a:normAutofit/>
          </a:bodyPr>
          <a:lstStyle/>
          <a:p>
            <a:pPr marL="0" indent="0">
              <a:buNone/>
            </a:pPr>
            <a:r>
              <a:rPr lang="en-US" dirty="0">
                <a:hlinkClick r:id="rId2"/>
              </a:rPr>
              <a:t>https://</a:t>
            </a:r>
            <a:r>
              <a:rPr lang="en-US" dirty="0" err="1">
                <a:hlinkClick r:id="rId2"/>
              </a:rPr>
              <a:t>github.com</a:t>
            </a:r>
            <a:r>
              <a:rPr lang="en-US" dirty="0">
                <a:hlinkClick r:id="rId2"/>
              </a:rPr>
              <a:t>/</a:t>
            </a:r>
            <a:r>
              <a:rPr lang="en-US" dirty="0" err="1">
                <a:hlinkClick r:id="rId2"/>
              </a:rPr>
              <a:t>htmw</a:t>
            </a:r>
            <a:r>
              <a:rPr lang="en-US" dirty="0">
                <a:hlinkClick r:id="rId2"/>
              </a:rPr>
              <a:t>/2025S-Techno-Stack</a:t>
            </a:r>
            <a:endParaRPr lang="en-US" dirty="0"/>
          </a:p>
        </p:txBody>
      </p:sp>
      <p:cxnSp>
        <p:nvCxnSpPr>
          <p:cNvPr id="12" name="Straight Connector 11">
            <a:extLst>
              <a:ext uri="{FF2B5EF4-FFF2-40B4-BE49-F238E27FC236}">
                <a16:creationId xmlns:a16="http://schemas.microsoft.com/office/drawing/2014/main" id="{E8A66062-E0FE-4EE7-9840-EC05B87ACF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4541520"/>
            <a:ext cx="5895754" cy="23105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3B4C179-2540-4304-9C9C-2AAAA53EFD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2988236"/>
            <a:ext cx="2418079" cy="38876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55108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05A3495-770C-965A-BD80-926FB687086B}"/>
            </a:ext>
          </a:extLst>
        </p:cNvPr>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91EAB5-59F7-A19F-5988-49BBFE6722BD}"/>
              </a:ext>
            </a:extLst>
          </p:cNvPr>
          <p:cNvSpPr>
            <a:spLocks noGrp="1"/>
          </p:cNvSpPr>
          <p:nvPr>
            <p:ph type="title"/>
          </p:nvPr>
        </p:nvSpPr>
        <p:spPr>
          <a:xfrm>
            <a:off x="1015488" y="533400"/>
            <a:ext cx="4493885" cy="3614271"/>
          </a:xfrm>
        </p:spPr>
        <p:txBody>
          <a:bodyPr vert="horz" lIns="91440" tIns="45720" rIns="91440" bIns="45720" rtlCol="0" anchor="b">
            <a:normAutofit/>
          </a:bodyPr>
          <a:lstStyle/>
          <a:p>
            <a:r>
              <a:rPr lang="en-US" sz="5400"/>
              <a:t>Live Demo</a:t>
            </a:r>
          </a:p>
        </p:txBody>
      </p:sp>
      <p:cxnSp>
        <p:nvCxnSpPr>
          <p:cNvPr id="25" name="Straight Connector 24">
            <a:extLst>
              <a:ext uri="{FF2B5EF4-FFF2-40B4-BE49-F238E27FC236}">
                <a16:creationId xmlns:a16="http://schemas.microsoft.com/office/drawing/2014/main" id="{B42E889C-BF1F-40B2-86C2-92153DB7E6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8034" y="0"/>
            <a:ext cx="6553966" cy="35426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851108" y="4783369"/>
            <a:ext cx="5340893" cy="20746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21640" y="0"/>
            <a:ext cx="1268175"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6" name="Graphic 5" descr="Monitor">
            <a:extLst>
              <a:ext uri="{FF2B5EF4-FFF2-40B4-BE49-F238E27FC236}">
                <a16:creationId xmlns:a16="http://schemas.microsoft.com/office/drawing/2014/main" id="{D8CDDE8E-4764-40A6-E580-9C8A18135D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61958" y="533400"/>
            <a:ext cx="5791200" cy="5791200"/>
          </a:xfrm>
          <a:prstGeom prst="rect">
            <a:avLst/>
          </a:prstGeom>
        </p:spPr>
      </p:pic>
    </p:spTree>
    <p:extLst>
      <p:ext uri="{BB962C8B-B14F-4D97-AF65-F5344CB8AC3E}">
        <p14:creationId xmlns:p14="http://schemas.microsoft.com/office/powerpoint/2010/main" val="4138897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3EAA282C-D6AD-4614-A9F7-E9D8CDB6B8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erial view of a highway near the ocean">
            <a:extLst>
              <a:ext uri="{FF2B5EF4-FFF2-40B4-BE49-F238E27FC236}">
                <a16:creationId xmlns:a16="http://schemas.microsoft.com/office/drawing/2014/main" id="{4A278920-F2A5-DA6D-F2FF-7450B74724CE}"/>
              </a:ext>
            </a:extLst>
          </p:cNvPr>
          <p:cNvPicPr>
            <a:picLocks noChangeAspect="1"/>
          </p:cNvPicPr>
          <p:nvPr/>
        </p:nvPicPr>
        <p:blipFill>
          <a:blip r:embed="rId2"/>
          <a:srcRect t="11833" b="13167"/>
          <a:stretch/>
        </p:blipFill>
        <p:spPr>
          <a:xfrm>
            <a:off x="20" y="10"/>
            <a:ext cx="12191980" cy="6857990"/>
          </a:xfrm>
          <a:prstGeom prst="rect">
            <a:avLst/>
          </a:prstGeom>
        </p:spPr>
      </p:pic>
      <p:sp>
        <p:nvSpPr>
          <p:cNvPr id="25" name="Rectangle 24">
            <a:extLst>
              <a:ext uri="{FF2B5EF4-FFF2-40B4-BE49-F238E27FC236}">
                <a16:creationId xmlns:a16="http://schemas.microsoft.com/office/drawing/2014/main" id="{85349CB8-0027-49D3-B09C-B3097EB0E4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49100"/>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2ADE12-C421-C819-0964-68A86E45D010}"/>
              </a:ext>
            </a:extLst>
          </p:cNvPr>
          <p:cNvSpPr>
            <a:spLocks noGrp="1"/>
          </p:cNvSpPr>
          <p:nvPr>
            <p:ph type="title"/>
          </p:nvPr>
        </p:nvSpPr>
        <p:spPr>
          <a:xfrm>
            <a:off x="848436" y="5284380"/>
            <a:ext cx="10495128" cy="775225"/>
          </a:xfrm>
        </p:spPr>
        <p:txBody>
          <a:bodyPr vert="horz" lIns="91440" tIns="45720" rIns="91440" bIns="45720" rtlCol="0" anchor="ctr">
            <a:normAutofit/>
          </a:bodyPr>
          <a:lstStyle/>
          <a:p>
            <a:pPr algn="ctr"/>
            <a:r>
              <a:rPr lang="en-US" sz="4000" i="1" kern="1200" cap="all" baseline="0" dirty="0">
                <a:solidFill>
                  <a:schemeClr val="tx2"/>
                </a:solidFill>
                <a:latin typeface="+mj-lt"/>
                <a:ea typeface="+mj-ea"/>
                <a:cs typeface="+mj-cs"/>
              </a:rPr>
              <a:t>Thank you</a:t>
            </a:r>
          </a:p>
        </p:txBody>
      </p:sp>
      <p:cxnSp>
        <p:nvCxnSpPr>
          <p:cNvPr id="27" name="Straight Connector 26">
            <a:extLst>
              <a:ext uri="{FF2B5EF4-FFF2-40B4-BE49-F238E27FC236}">
                <a16:creationId xmlns:a16="http://schemas.microsoft.com/office/drawing/2014/main" id="{C4A330F7-C135-4887-BEB7-715897211F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4849100"/>
            <a:ext cx="3309581" cy="5281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B4BC022-2321-4FF2-BB92-B4B3F486CF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864221" y="4849100"/>
            <a:ext cx="3327780" cy="5281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6E8991A-3FA3-406E-92A6-7021C64B8B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0990" y="4849100"/>
            <a:ext cx="2648592"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4486EB5-0FC0-4694-8A6B-5084CCDFFA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95230" y="5834655"/>
            <a:ext cx="4296771" cy="102334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02A2150-2605-46B8-9C26-A96C0BB01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283588" y="4849100"/>
            <a:ext cx="1460311"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5903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98F2F-E872-2CBC-CD97-26F90B8A25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73A1B8-E7A1-72E1-6A0B-6D86BC4CC74A}"/>
              </a:ext>
            </a:extLst>
          </p:cNvPr>
          <p:cNvSpPr>
            <a:spLocks noGrp="1"/>
          </p:cNvSpPr>
          <p:nvPr>
            <p:ph type="title"/>
          </p:nvPr>
        </p:nvSpPr>
        <p:spPr/>
        <p:txBody>
          <a:bodyPr/>
          <a:lstStyle/>
          <a:p>
            <a:r>
              <a:rPr lang="en-US" dirty="0"/>
              <a:t>Team Members </a:t>
            </a:r>
          </a:p>
        </p:txBody>
      </p:sp>
      <p:sp>
        <p:nvSpPr>
          <p:cNvPr id="7" name="TextBox 6">
            <a:extLst>
              <a:ext uri="{FF2B5EF4-FFF2-40B4-BE49-F238E27FC236}">
                <a16:creationId xmlns:a16="http://schemas.microsoft.com/office/drawing/2014/main" id="{41251C02-A808-4992-A1A4-A4E334EF4CB5}"/>
              </a:ext>
            </a:extLst>
          </p:cNvPr>
          <p:cNvSpPr txBox="1"/>
          <p:nvPr/>
        </p:nvSpPr>
        <p:spPr>
          <a:xfrm>
            <a:off x="1215922" y="5092313"/>
            <a:ext cx="4470400" cy="646331"/>
          </a:xfrm>
          <a:prstGeom prst="rect">
            <a:avLst/>
          </a:prstGeom>
          <a:noFill/>
        </p:spPr>
        <p:txBody>
          <a:bodyPr wrap="square" rtlCol="0">
            <a:spAutoFit/>
          </a:bodyPr>
          <a:lstStyle/>
          <a:p>
            <a:r>
              <a:rPr lang="en-IN" dirty="0"/>
              <a:t>Nadeem Hussain Shaik </a:t>
            </a:r>
            <a:r>
              <a:rPr lang="en-US" dirty="0"/>
              <a:t>– Frontend Developer </a:t>
            </a:r>
          </a:p>
          <a:p>
            <a:endParaRPr lang="en-US" dirty="0"/>
          </a:p>
        </p:txBody>
      </p:sp>
      <p:sp>
        <p:nvSpPr>
          <p:cNvPr id="9" name="TextBox 8">
            <a:extLst>
              <a:ext uri="{FF2B5EF4-FFF2-40B4-BE49-F238E27FC236}">
                <a16:creationId xmlns:a16="http://schemas.microsoft.com/office/drawing/2014/main" id="{4ACEA2AC-8950-1F9A-45EF-CFF298BFBC9A}"/>
              </a:ext>
            </a:extLst>
          </p:cNvPr>
          <p:cNvSpPr txBox="1"/>
          <p:nvPr/>
        </p:nvSpPr>
        <p:spPr>
          <a:xfrm>
            <a:off x="6901545" y="5092313"/>
            <a:ext cx="4470400" cy="369332"/>
          </a:xfrm>
          <a:prstGeom prst="rect">
            <a:avLst/>
          </a:prstGeom>
          <a:noFill/>
        </p:spPr>
        <p:txBody>
          <a:bodyPr wrap="square" rtlCol="0">
            <a:spAutoFit/>
          </a:bodyPr>
          <a:lstStyle/>
          <a:p>
            <a:r>
              <a:rPr lang="en-IN" dirty="0" err="1"/>
              <a:t>Shrinidhi</a:t>
            </a:r>
            <a:r>
              <a:rPr lang="en-IN" dirty="0"/>
              <a:t> </a:t>
            </a:r>
            <a:r>
              <a:rPr lang="en-IN" dirty="0" err="1"/>
              <a:t>Daheechi</a:t>
            </a:r>
            <a:r>
              <a:rPr lang="en-IN" dirty="0"/>
              <a:t> </a:t>
            </a:r>
            <a:r>
              <a:rPr lang="en-US" dirty="0"/>
              <a:t>– Frontend Developer</a:t>
            </a:r>
          </a:p>
        </p:txBody>
      </p:sp>
      <p:pic>
        <p:nvPicPr>
          <p:cNvPr id="5" name="Picture 4">
            <a:extLst>
              <a:ext uri="{FF2B5EF4-FFF2-40B4-BE49-F238E27FC236}">
                <a16:creationId xmlns:a16="http://schemas.microsoft.com/office/drawing/2014/main" id="{A3260A42-04BF-8CDE-EAD2-167582FD5865}"/>
              </a:ext>
            </a:extLst>
          </p:cNvPr>
          <p:cNvPicPr>
            <a:picLocks noChangeAspect="1"/>
          </p:cNvPicPr>
          <p:nvPr/>
        </p:nvPicPr>
        <p:blipFill>
          <a:blip r:embed="rId2"/>
          <a:stretch>
            <a:fillRect/>
          </a:stretch>
        </p:blipFill>
        <p:spPr>
          <a:xfrm>
            <a:off x="7213600" y="1895026"/>
            <a:ext cx="2997200" cy="2997200"/>
          </a:xfrm>
          <a:prstGeom prst="rect">
            <a:avLst/>
          </a:prstGeom>
        </p:spPr>
      </p:pic>
      <p:pic>
        <p:nvPicPr>
          <p:cNvPr id="3" name="Picture 2">
            <a:extLst>
              <a:ext uri="{FF2B5EF4-FFF2-40B4-BE49-F238E27FC236}">
                <a16:creationId xmlns:a16="http://schemas.microsoft.com/office/drawing/2014/main" id="{D0E7E1B9-12A3-F86E-5894-B9164EBA78BD}"/>
              </a:ext>
            </a:extLst>
          </p:cNvPr>
          <p:cNvPicPr>
            <a:picLocks noChangeAspect="1"/>
          </p:cNvPicPr>
          <p:nvPr/>
        </p:nvPicPr>
        <p:blipFill>
          <a:blip r:embed="rId3"/>
          <a:stretch>
            <a:fillRect/>
          </a:stretch>
        </p:blipFill>
        <p:spPr>
          <a:xfrm>
            <a:off x="1904213" y="1723477"/>
            <a:ext cx="2267909" cy="3218967"/>
          </a:xfrm>
          <a:prstGeom prst="rect">
            <a:avLst/>
          </a:prstGeom>
        </p:spPr>
      </p:pic>
    </p:spTree>
    <p:extLst>
      <p:ext uri="{BB962C8B-B14F-4D97-AF65-F5344CB8AC3E}">
        <p14:creationId xmlns:p14="http://schemas.microsoft.com/office/powerpoint/2010/main" val="4140890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8F30F-61EF-7FF0-5967-23329D7F0369}"/>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0736FEEE-8A58-AD00-070C-781540F03664}"/>
              </a:ext>
            </a:extLst>
          </p:cNvPr>
          <p:cNvSpPr>
            <a:spLocks noGrp="1"/>
          </p:cNvSpPr>
          <p:nvPr>
            <p:ph idx="1"/>
          </p:nvPr>
        </p:nvSpPr>
        <p:spPr/>
        <p:txBody>
          <a:bodyPr/>
          <a:lstStyle/>
          <a:p>
            <a:pPr marL="0" indent="0">
              <a:buNone/>
            </a:pPr>
            <a:r>
              <a:rPr lang="en-IN" dirty="0"/>
              <a:t>Investors often find it challenging to make informed decisions due to overwhelming market information, constant fluctuations, and a lack of personalized guidance. Many existing tools provide data but do not offer meaningful insights tailored to individual needs. This app aims to simplify investment decisions by </a:t>
            </a:r>
            <a:r>
              <a:rPr lang="en-IN" dirty="0" err="1"/>
              <a:t>analyzing</a:t>
            </a:r>
            <a:r>
              <a:rPr lang="en-IN" dirty="0"/>
              <a:t> market trends, tracking relevant news, and offering timely recommendations based on personal financial goals and life events. Combining real-time updates with user-specific insights helps investors stay informed and make smarter financial choices with confidence.</a:t>
            </a:r>
            <a:endParaRPr lang="en-US" dirty="0"/>
          </a:p>
        </p:txBody>
      </p:sp>
    </p:spTree>
    <p:extLst>
      <p:ext uri="{BB962C8B-B14F-4D97-AF65-F5344CB8AC3E}">
        <p14:creationId xmlns:p14="http://schemas.microsoft.com/office/powerpoint/2010/main" val="1496074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116F3D2-3AD1-55AF-DDE7-A301577E47BA}"/>
              </a:ext>
            </a:extLst>
          </p:cNvPr>
          <p:cNvSpPr>
            <a:spLocks noGrp="1"/>
          </p:cNvSpPr>
          <p:nvPr>
            <p:ph type="title"/>
          </p:nvPr>
        </p:nvSpPr>
        <p:spPr>
          <a:xfrm>
            <a:off x="960350" y="541964"/>
            <a:ext cx="4768938" cy="3818667"/>
          </a:xfrm>
        </p:spPr>
        <p:txBody>
          <a:bodyPr vert="horz" lIns="91440" tIns="45720" rIns="91440" bIns="45720" rtlCol="0" anchor="b">
            <a:normAutofit/>
          </a:bodyPr>
          <a:lstStyle/>
          <a:p>
            <a:r>
              <a:rPr lang="en-US" sz="5000"/>
              <a:t>Project description</a:t>
            </a:r>
          </a:p>
        </p:txBody>
      </p:sp>
      <p:cxnSp>
        <p:nvCxnSpPr>
          <p:cNvPr id="28" name="Straight Connector 27">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blue and white project report&#10;&#10;AI-generated content may be incorrect.">
            <a:extLst>
              <a:ext uri="{FF2B5EF4-FFF2-40B4-BE49-F238E27FC236}">
                <a16:creationId xmlns:a16="http://schemas.microsoft.com/office/drawing/2014/main" id="{56F61DB6-5739-9A4F-CBED-40D05075D145}"/>
              </a:ext>
            </a:extLst>
          </p:cNvPr>
          <p:cNvPicPr>
            <a:picLocks noGrp="1" noChangeAspect="1"/>
          </p:cNvPicPr>
          <p:nvPr>
            <p:ph idx="1"/>
          </p:nvPr>
        </p:nvPicPr>
        <p:blipFill>
          <a:blip r:embed="rId2"/>
          <a:stretch>
            <a:fillRect/>
          </a:stretch>
        </p:blipFill>
        <p:spPr>
          <a:xfrm>
            <a:off x="6108864" y="541964"/>
            <a:ext cx="5536872" cy="5782635"/>
          </a:xfrm>
          <a:prstGeom prst="rect">
            <a:avLst/>
          </a:prstGeom>
        </p:spPr>
      </p:pic>
    </p:spTree>
    <p:extLst>
      <p:ext uri="{BB962C8B-B14F-4D97-AF65-F5344CB8AC3E}">
        <p14:creationId xmlns:p14="http://schemas.microsoft.com/office/powerpoint/2010/main" val="1687069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8E8CC-4AC5-63C6-051E-0824FFB2E8DC}"/>
              </a:ext>
            </a:extLst>
          </p:cNvPr>
          <p:cNvSpPr>
            <a:spLocks noGrp="1"/>
          </p:cNvSpPr>
          <p:nvPr>
            <p:ph type="title"/>
          </p:nvPr>
        </p:nvSpPr>
        <p:spPr>
          <a:xfrm>
            <a:off x="1143000" y="68943"/>
            <a:ext cx="6839857" cy="990600"/>
          </a:xfrm>
        </p:spPr>
        <p:txBody>
          <a:bodyPr>
            <a:normAutofit/>
          </a:bodyPr>
          <a:lstStyle/>
          <a:p>
            <a:r>
              <a:rPr lang="en-US" sz="2000" dirty="0"/>
              <a:t>TEAM WORKING AGREEMENT</a:t>
            </a:r>
          </a:p>
        </p:txBody>
      </p:sp>
      <p:pic>
        <p:nvPicPr>
          <p:cNvPr id="9" name="Picture 8">
            <a:extLst>
              <a:ext uri="{FF2B5EF4-FFF2-40B4-BE49-F238E27FC236}">
                <a16:creationId xmlns:a16="http://schemas.microsoft.com/office/drawing/2014/main" id="{5B026DDD-EF2F-FF84-0499-4BB7B49D2D06}"/>
              </a:ext>
            </a:extLst>
          </p:cNvPr>
          <p:cNvPicPr>
            <a:picLocks noChangeAspect="1"/>
          </p:cNvPicPr>
          <p:nvPr/>
        </p:nvPicPr>
        <p:blipFill>
          <a:blip r:embed="rId2"/>
          <a:srcRect/>
          <a:stretch/>
        </p:blipFill>
        <p:spPr>
          <a:xfrm>
            <a:off x="688016" y="736600"/>
            <a:ext cx="4511689" cy="6397171"/>
          </a:xfrm>
          <a:prstGeom prst="rect">
            <a:avLst/>
          </a:prstGeom>
        </p:spPr>
      </p:pic>
      <p:pic>
        <p:nvPicPr>
          <p:cNvPr id="11" name="Picture 10" descr="A white paper with black text&#10;&#10;AI-generated content may be incorrect.">
            <a:extLst>
              <a:ext uri="{FF2B5EF4-FFF2-40B4-BE49-F238E27FC236}">
                <a16:creationId xmlns:a16="http://schemas.microsoft.com/office/drawing/2014/main" id="{124F1DFE-381A-0856-4ACF-BEAB80EAFA3C}"/>
              </a:ext>
            </a:extLst>
          </p:cNvPr>
          <p:cNvPicPr>
            <a:picLocks noChangeAspect="1"/>
          </p:cNvPicPr>
          <p:nvPr/>
        </p:nvPicPr>
        <p:blipFill>
          <a:blip r:embed="rId3"/>
          <a:stretch>
            <a:fillRect/>
          </a:stretch>
        </p:blipFill>
        <p:spPr>
          <a:xfrm>
            <a:off x="6343398" y="736600"/>
            <a:ext cx="5340602" cy="6858000"/>
          </a:xfrm>
          <a:prstGeom prst="rect">
            <a:avLst/>
          </a:prstGeom>
        </p:spPr>
      </p:pic>
    </p:spTree>
    <p:extLst>
      <p:ext uri="{BB962C8B-B14F-4D97-AF65-F5344CB8AC3E}">
        <p14:creationId xmlns:p14="http://schemas.microsoft.com/office/powerpoint/2010/main" val="1944544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8B2BAECB-35E2-4DD9-8B8C-22D215DD0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Realistic Portrait of a 28-Year-Old Indian Man">
            <a:extLst>
              <a:ext uri="{FF2B5EF4-FFF2-40B4-BE49-F238E27FC236}">
                <a16:creationId xmlns:a16="http://schemas.microsoft.com/office/drawing/2014/main" id="{EAAE961B-6ED4-03D1-4243-8C2181745F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996" r="7402"/>
          <a:stretch/>
        </p:blipFill>
        <p:spPr bwMode="auto">
          <a:xfrm>
            <a:off x="6938682" y="10"/>
            <a:ext cx="5253320" cy="6857990"/>
          </a:xfrm>
          <a:custGeom>
            <a:avLst/>
            <a:gdLst/>
            <a:ahLst/>
            <a:cxnLst/>
            <a:rect l="l" t="t" r="r" b="b"/>
            <a:pathLst>
              <a:path w="5253320" h="6858000">
                <a:moveTo>
                  <a:pt x="722088" y="0"/>
                </a:moveTo>
                <a:lnTo>
                  <a:pt x="5253320" y="0"/>
                </a:lnTo>
                <a:lnTo>
                  <a:pt x="525332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32B9A5-CE85-A82D-9505-C0E55DC665F8}"/>
              </a:ext>
            </a:extLst>
          </p:cNvPr>
          <p:cNvSpPr>
            <a:spLocks noGrp="1"/>
          </p:cNvSpPr>
          <p:nvPr>
            <p:ph type="title"/>
          </p:nvPr>
        </p:nvSpPr>
        <p:spPr>
          <a:xfrm>
            <a:off x="1104901" y="467834"/>
            <a:ext cx="6132605" cy="1738422"/>
          </a:xfrm>
        </p:spPr>
        <p:txBody>
          <a:bodyPr>
            <a:normAutofit/>
          </a:bodyPr>
          <a:lstStyle/>
          <a:p>
            <a:r>
              <a:rPr lang="en-US" dirty="0"/>
              <a:t>Persona</a:t>
            </a:r>
          </a:p>
        </p:txBody>
      </p:sp>
      <p:cxnSp>
        <p:nvCxnSpPr>
          <p:cNvPr id="2057" name="Straight Connector 2056">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528235" y="0"/>
            <a:ext cx="6663765" cy="9920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69BBE13-F380-4540-468B-B148108E6DE2}"/>
              </a:ext>
            </a:extLst>
          </p:cNvPr>
          <p:cNvSpPr>
            <a:spLocks noGrp="1"/>
          </p:cNvSpPr>
          <p:nvPr>
            <p:ph idx="1"/>
          </p:nvPr>
        </p:nvSpPr>
        <p:spPr>
          <a:xfrm>
            <a:off x="1104902" y="1663700"/>
            <a:ext cx="5487146" cy="5054599"/>
          </a:xfrm>
        </p:spPr>
        <p:txBody>
          <a:bodyPr>
            <a:normAutofit/>
          </a:bodyPr>
          <a:lstStyle/>
          <a:p>
            <a:pPr marL="0" indent="0">
              <a:lnSpc>
                <a:spcPct val="90000"/>
              </a:lnSpc>
              <a:buNone/>
            </a:pPr>
            <a:r>
              <a:rPr lang="en-IN" sz="1700" b="1" dirty="0"/>
              <a:t>Aarav Sharma</a:t>
            </a:r>
          </a:p>
          <a:p>
            <a:pPr>
              <a:lnSpc>
                <a:spcPct val="90000"/>
              </a:lnSpc>
            </a:pPr>
            <a:r>
              <a:rPr lang="en-IN" sz="1600" b="1" dirty="0"/>
              <a:t>Age: </a:t>
            </a:r>
            <a:r>
              <a:rPr lang="en-IN" sz="1600" dirty="0"/>
              <a:t>28</a:t>
            </a:r>
          </a:p>
          <a:p>
            <a:pPr>
              <a:lnSpc>
                <a:spcPct val="90000"/>
              </a:lnSpc>
            </a:pPr>
            <a:r>
              <a:rPr lang="en-IN" sz="1600" b="1" dirty="0"/>
              <a:t>Occupation: </a:t>
            </a:r>
            <a:r>
              <a:rPr lang="en-IN" sz="1600" dirty="0"/>
              <a:t>Software Engineer</a:t>
            </a:r>
          </a:p>
          <a:p>
            <a:pPr>
              <a:lnSpc>
                <a:spcPct val="90000"/>
              </a:lnSpc>
            </a:pPr>
            <a:r>
              <a:rPr lang="en-IN" sz="1600" b="1" dirty="0"/>
              <a:t>Investment Experience: </a:t>
            </a:r>
            <a:r>
              <a:rPr lang="en-IN" sz="1600" dirty="0"/>
              <a:t>Intermediate</a:t>
            </a:r>
          </a:p>
          <a:p>
            <a:pPr>
              <a:lnSpc>
                <a:spcPct val="90000"/>
              </a:lnSpc>
            </a:pPr>
            <a:r>
              <a:rPr lang="en-IN" sz="1600" b="1" dirty="0"/>
              <a:t>Goals: </a:t>
            </a:r>
            <a:r>
              <a:rPr lang="en-IN" sz="1600" dirty="0"/>
              <a:t>Simplify his investment decision-making process by utilizing clear, actionable insights from real-time news.</a:t>
            </a:r>
          </a:p>
          <a:p>
            <a:pPr>
              <a:lnSpc>
                <a:spcPct val="90000"/>
              </a:lnSpc>
            </a:pPr>
            <a:r>
              <a:rPr lang="en-IN" sz="1600" b="1" dirty="0"/>
              <a:t>Pain Points: </a:t>
            </a:r>
            <a:r>
              <a:rPr lang="en-IN" sz="1600" dirty="0"/>
              <a:t>Feels overwhelmed by the vast amount of market data and frustrated by platforms that fail to provide timely news analysis.</a:t>
            </a:r>
          </a:p>
          <a:p>
            <a:pPr>
              <a:lnSpc>
                <a:spcPct val="90000"/>
              </a:lnSpc>
            </a:pPr>
            <a:r>
              <a:rPr lang="en-IN" sz="1600" b="1" dirty="0"/>
              <a:t>Description: </a:t>
            </a:r>
            <a:r>
              <a:rPr lang="en-IN" sz="1600" dirty="0"/>
              <a:t>Aarav values technology and data-driven insights; he seeks a tool that aggregates real-time news, enabling him to quickly grasp market shifts without the distraction of raw stock data.</a:t>
            </a:r>
          </a:p>
          <a:p>
            <a:pPr>
              <a:buFont typeface="Arial" panose="020B0604020202020204" pitchFamily="34" charset="0"/>
              <a:buChar char="•"/>
            </a:pPr>
            <a:r>
              <a:rPr lang="en-IN" sz="1600" b="1" dirty="0"/>
              <a:t>Challenges: </a:t>
            </a:r>
          </a:p>
          <a:p>
            <a:pPr lvl="1"/>
            <a:r>
              <a:rPr lang="en-IN" sz="1600" dirty="0"/>
              <a:t>Struggles with filtering relevant financial information from the overwhelming amount of market data.</a:t>
            </a:r>
          </a:p>
          <a:p>
            <a:pPr lvl="1"/>
            <a:r>
              <a:rPr lang="en-IN" sz="1600" dirty="0"/>
              <a:t>Finds it time-consuming to track news manually and correlate it with market trends.</a:t>
            </a:r>
          </a:p>
          <a:p>
            <a:pPr>
              <a:lnSpc>
                <a:spcPct val="90000"/>
              </a:lnSpc>
            </a:pPr>
            <a:endParaRPr lang="en-IN" sz="1700" dirty="0"/>
          </a:p>
          <a:p>
            <a:pPr>
              <a:lnSpc>
                <a:spcPct val="90000"/>
              </a:lnSpc>
            </a:pPr>
            <a:endParaRPr lang="en-US" sz="1700" dirty="0"/>
          </a:p>
        </p:txBody>
      </p:sp>
    </p:spTree>
    <p:extLst>
      <p:ext uri="{BB962C8B-B14F-4D97-AF65-F5344CB8AC3E}">
        <p14:creationId xmlns:p14="http://schemas.microsoft.com/office/powerpoint/2010/main" val="3318806171"/>
      </p:ext>
    </p:extLst>
  </p:cSld>
  <p:clrMapOvr>
    <a:masterClrMapping/>
  </p:clrMapOvr>
</p:sld>
</file>

<file path=ppt/theme/theme1.xml><?xml version="1.0" encoding="utf-8"?>
<a:theme xmlns:a="http://schemas.openxmlformats.org/drawingml/2006/main" name="AngleLinesVTI">
  <a:themeElements>
    <a:clrScheme name="AnalogousFromDarkSeedLeftStep">
      <a:dk1>
        <a:srgbClr val="000000"/>
      </a:dk1>
      <a:lt1>
        <a:srgbClr val="FFFFFF"/>
      </a:lt1>
      <a:dk2>
        <a:srgbClr val="311B25"/>
      </a:dk2>
      <a:lt2>
        <a:srgbClr val="F0F3F2"/>
      </a:lt2>
      <a:accent1>
        <a:srgbClr val="C34D7F"/>
      </a:accent1>
      <a:accent2>
        <a:srgbClr val="B13B9F"/>
      </a:accent2>
      <a:accent3>
        <a:srgbClr val="A44DC3"/>
      </a:accent3>
      <a:accent4>
        <a:srgbClr val="613BB1"/>
      </a:accent4>
      <a:accent5>
        <a:srgbClr val="4D58C3"/>
      </a:accent5>
      <a:accent6>
        <a:srgbClr val="3B77B1"/>
      </a:accent6>
      <a:hlink>
        <a:srgbClr val="665FC9"/>
      </a:hlink>
      <a:folHlink>
        <a:srgbClr val="7F7F7F"/>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194</TotalTime>
  <Words>3791</Words>
  <Application>Microsoft Macintosh PowerPoint</Application>
  <PresentationFormat>Widescreen</PresentationFormat>
  <Paragraphs>493</Paragraphs>
  <Slides>48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Aptos</vt:lpstr>
      <vt:lpstr>Arial</vt:lpstr>
      <vt:lpstr>Univers Condensed Light</vt:lpstr>
      <vt:lpstr>Walbaum Display Light</vt:lpstr>
      <vt:lpstr>AngleLinesVTI</vt:lpstr>
      <vt:lpstr>InvestIQ</vt:lpstr>
      <vt:lpstr>Agenda</vt:lpstr>
      <vt:lpstr>Team Members </vt:lpstr>
      <vt:lpstr>Team Members </vt:lpstr>
      <vt:lpstr>Team Members </vt:lpstr>
      <vt:lpstr>Problem Statement</vt:lpstr>
      <vt:lpstr>Project description</vt:lpstr>
      <vt:lpstr>TEAM WORKING AGREEMENT</vt:lpstr>
      <vt:lpstr>Persona</vt:lpstr>
      <vt:lpstr>Persona</vt:lpstr>
      <vt:lpstr>Persona</vt:lpstr>
      <vt:lpstr>MVP</vt:lpstr>
      <vt:lpstr>Technologies - backend</vt:lpstr>
      <vt:lpstr>Technologies - FRONTEND</vt:lpstr>
      <vt:lpstr>TECHNOLOGIES - DATABASE</vt:lpstr>
      <vt:lpstr>TECHNOLOGIES - APIS</vt:lpstr>
      <vt:lpstr>TECHNOLOGIES – MACHINE LEARNING</vt:lpstr>
      <vt:lpstr>TECHNOLOGIES – Hosting &amp; Deployment</vt:lpstr>
      <vt:lpstr>TECHNOLOGIES – Development Tools</vt:lpstr>
      <vt:lpstr>Algorithms - nlp</vt:lpstr>
      <vt:lpstr>Algorithms – TIME SERIES</vt:lpstr>
      <vt:lpstr>Architecture Diagram</vt:lpstr>
      <vt:lpstr>Context Diagram</vt:lpstr>
      <vt:lpstr>ER Diagram (Entity-Relationship Diagram)</vt:lpstr>
      <vt:lpstr>Sequence Diagram</vt:lpstr>
      <vt:lpstr>State Diagram</vt:lpstr>
      <vt:lpstr>Class Diagram</vt:lpstr>
      <vt:lpstr>Product Backlog</vt:lpstr>
      <vt:lpstr>Product Backlog</vt:lpstr>
      <vt:lpstr>Product Backlog</vt:lpstr>
      <vt:lpstr>Product Backlog</vt:lpstr>
      <vt:lpstr>Sprint 1 backlog</vt:lpstr>
      <vt:lpstr>Sprint 1 backlog</vt:lpstr>
      <vt:lpstr>Test Cases Sprint 1</vt:lpstr>
      <vt:lpstr>Test Cases Sprint 1</vt:lpstr>
      <vt:lpstr>Test Cases Sprint 1</vt:lpstr>
      <vt:lpstr>Stories Completed in Sprint 1</vt:lpstr>
      <vt:lpstr>Team Velocity</vt:lpstr>
      <vt:lpstr>Burndown chart</vt:lpstr>
      <vt:lpstr>Completed/Committed Ratio - Sprint 1 </vt:lpstr>
      <vt:lpstr>Completed/Committed Ratio - Sprint 1 </vt:lpstr>
      <vt:lpstr>retrospective</vt:lpstr>
      <vt:lpstr>Sprint 2 Planning</vt:lpstr>
      <vt:lpstr>Sprint 2 Planning</vt:lpstr>
      <vt:lpstr>Screenshots</vt:lpstr>
      <vt:lpstr>Wiki page link</vt:lpstr>
      <vt:lpstr>Live Demo</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Rajanala, Ms. Malavika</dc:creator>
  <cp:lastModifiedBy>Rajanala, Ms. Malavika</cp:lastModifiedBy>
  <cp:revision>6</cp:revision>
  <dcterms:created xsi:type="dcterms:W3CDTF">2025-02-12T20:39:59Z</dcterms:created>
  <dcterms:modified xsi:type="dcterms:W3CDTF">2025-03-12T22:36:50Z</dcterms:modified>
</cp:coreProperties>
</file>